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notesSlides/notesSlide3.xml" ContentType="application/vnd.openxmlformats-officedocument.presentationml.notesSlide+xml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notesSlides/notesSlide4.xml" ContentType="application/vnd.openxmlformats-officedocument.presentationml.notesSlide+xml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notesSlides/notesSlide7.xml" ContentType="application/vnd.openxmlformats-officedocument.presentationml.notesSlide+xml"/>
  <Override PartName="/ppt/embeddings/oleObject67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4" r:id="rId18"/>
    <p:sldId id="275" r:id="rId19"/>
    <p:sldId id="276" r:id="rId20"/>
    <p:sldId id="277" r:id="rId21"/>
    <p:sldId id="278" r:id="rId22"/>
    <p:sldId id="279" r:id="rId23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94531" autoAdjust="0"/>
  </p:normalViewPr>
  <p:slideViewPr>
    <p:cSldViewPr snapToGrid="0" snapToObjects="1">
      <p:cViewPr varScale="1">
        <p:scale>
          <a:sx n="85" d="100"/>
          <a:sy n="85" d="100"/>
        </p:scale>
        <p:origin x="-177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6" Type="http://schemas.openxmlformats.org/officeDocument/2006/relationships/image" Target="../media/image43.emf"/><Relationship Id="rId7" Type="http://schemas.openxmlformats.org/officeDocument/2006/relationships/image" Target="../media/image44.emf"/><Relationship Id="rId1" Type="http://schemas.openxmlformats.org/officeDocument/2006/relationships/image" Target="../media/image38.emf"/><Relationship Id="rId2" Type="http://schemas.openxmlformats.org/officeDocument/2006/relationships/image" Target="../media/image39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5" Type="http://schemas.openxmlformats.org/officeDocument/2006/relationships/image" Target="../media/image43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9" Type="http://schemas.openxmlformats.org/officeDocument/2006/relationships/image" Target="../media/image48.emf"/><Relationship Id="rId1" Type="http://schemas.openxmlformats.org/officeDocument/2006/relationships/image" Target="../media/image39.emf"/><Relationship Id="rId2" Type="http://schemas.openxmlformats.org/officeDocument/2006/relationships/image" Target="../media/image40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8" Type="http://schemas.openxmlformats.org/officeDocument/2006/relationships/image" Target="../media/image59.emf"/><Relationship Id="rId1" Type="http://schemas.openxmlformats.org/officeDocument/2006/relationships/image" Target="../media/image52.emf"/><Relationship Id="rId2" Type="http://schemas.openxmlformats.org/officeDocument/2006/relationships/image" Target="../media/image53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image" Target="../media/image67.png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Relationship Id="rId2" Type="http://schemas.openxmlformats.org/officeDocument/2006/relationships/image" Target="../media/image70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3.emf"/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image" Target="../media/image8.emf"/><Relationship Id="rId2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Relationship Id="rId2" Type="http://schemas.openxmlformats.org/officeDocument/2006/relationships/image" Target="../media/image21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1" Type="http://schemas.openxmlformats.org/officeDocument/2006/relationships/image" Target="../media/image22.emf"/><Relationship Id="rId2" Type="http://schemas.openxmlformats.org/officeDocument/2006/relationships/image" Target="../media/image23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1" Type="http://schemas.openxmlformats.org/officeDocument/2006/relationships/image" Target="../media/image28.emf"/><Relationship Id="rId2" Type="http://schemas.openxmlformats.org/officeDocument/2006/relationships/image" Target="../media/image29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1" Type="http://schemas.openxmlformats.org/officeDocument/2006/relationships/image" Target="../media/image33.emf"/><Relationship Id="rId2" Type="http://schemas.openxmlformats.org/officeDocument/2006/relationships/image" Target="../media/image3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34E32-53E9-5C45-8CFC-F790AC210952}" type="datetimeFigureOut">
              <a:rPr lang="fr-FR" smtClean="0"/>
              <a:t>19/12/2013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EDF5F-8A59-B645-B171-16499165ED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8001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49.jpg>
</file>

<file path=ppt/media/image50.jpg>
</file>

<file path=ppt/media/image51.jpg>
</file>

<file path=ppt/media/image60.jpg>
</file>

<file path=ppt/media/image61.jpg>
</file>

<file path=ppt/media/image62.jpg>
</file>

<file path=ppt/media/image63.jpg>
</file>

<file path=ppt/media/image64.jpg>
</file>

<file path=ppt/media/image65.jpg>
</file>

<file path=ppt/media/image66.png>
</file>

<file path=ppt/media/image67.png>
</file>

<file path=ppt/media/image68.jpeg>
</file>

<file path=ppt/media/image7.jpg>
</file>

<file path=ppt/media/image71.jpg>
</file>

<file path=ppt/media/image73.jpg>
</file>

<file path=ppt/media/image75.jpg>
</file>

<file path=ppt/media/image7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CC539-3C80-D84A-9DB7-C9668F5DC1D5}" type="datetimeFigureOut">
              <a:rPr lang="fr-FR" smtClean="0"/>
              <a:t>19/12/2013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166E6-FECD-2A48-A69C-33E5D6BDE1D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46251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  <a:p>
            <a:r>
              <a:rPr lang="fr-FR"/>
              <a:t>----- Notes de la réunion (10/12/2013 07:40) -----</a:t>
            </a:r>
          </a:p>
          <a:p>
            <a:r>
              <a:rPr lang="fr-FR"/>
              <a:t>Expliquer le titre. Expérience numérique versus simulation.</a:t>
            </a:r>
          </a:p>
          <a:p>
            <a:endParaRPr lang="fr-FR"/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166E6-FECD-2A48-A69C-33E5D6BDE1D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1171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  <a:p>
            <a:r>
              <a:rPr lang="fr-FR"/>
              <a:t>----- Notes de la réunion (10/12/2013 07:40) -----</a:t>
            </a:r>
          </a:p>
          <a:p>
            <a:r>
              <a:rPr lang="fr-FR"/>
              <a:t>h : constante de Planck.</a:t>
            </a:r>
          </a:p>
          <a:p>
            <a:r>
              <a:rPr lang="fr-FR"/>
              <a:t>m</a:t>
            </a:r>
          </a:p>
          <a:p>
            <a:r>
              <a:rPr lang="fr-FR"/>
              <a:t>----- Notes de la réunion (10/12/2013 07:46) -----</a:t>
            </a:r>
          </a:p>
          <a:p>
            <a:r>
              <a:rPr lang="fr-FR"/>
              <a:t>densité == nombre d'Avrogrado</a:t>
            </a:r>
          </a:p>
          <a:p>
            <a:r>
              <a:rPr lang="fr-FR"/>
              <a:t>----- Notes de la réunion (10/12/2013 07:47) -----</a:t>
            </a:r>
          </a:p>
          <a:p>
            <a:r>
              <a:rPr lang="fr-FR"/>
              <a:t>Avogadro soit 10^24 atomes/m^3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166E6-FECD-2A48-A69C-33E5D6BDE1D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2260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  <a:p>
            <a:r>
              <a:rPr lang="fr-FR"/>
              <a:t>----- Notes de la réunion (10/12/2013 07:49) -----</a:t>
            </a:r>
          </a:p>
          <a:p>
            <a:r>
              <a:rPr lang="fr-FR"/>
              <a:t>Tc : Température critique de l'ordre de </a:t>
            </a:r>
          </a:p>
          <a:p>
            <a:r>
              <a:rPr lang="fr-FR"/>
              <a:t>----- Notes de la réunion (10/12/2013 07:58) -----</a:t>
            </a:r>
          </a:p>
          <a:p>
            <a:r>
              <a:rPr lang="fr-FR"/>
              <a:t>du micro kelvin, dépend du gaz utilisé pour l'expérience.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166E6-FECD-2A48-A69C-33E5D6BDE1D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7198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  <a:p>
            <a:r>
              <a:rPr lang="fr-FR"/>
              <a:t>----- Notes de la réunion (10/12/2013 07:58) -----</a:t>
            </a:r>
          </a:p>
          <a:p>
            <a:r>
              <a:rPr lang="fr-FR"/>
              <a:t>Depuis d'autres expériences ont été réalisées de part le monde et, en france, à l'ENS par exemple.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166E6-FECD-2A48-A69C-33E5D6BDE1D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4477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  <a:p>
            <a:r>
              <a:rPr lang="fr-FR"/>
              <a:t>----- Notes de la réunion (10/12/2013 07:58) -----</a:t>
            </a:r>
          </a:p>
          <a:p>
            <a:r>
              <a:rPr lang="fr-FR"/>
              <a:t>Solveur de poisson par méthode Jacobi est décomposition de domaine par points fictif sans recouvrement, pour MPI.</a:t>
            </a:r>
          </a:p>
          <a:p>
            <a:r>
              <a:rPr lang="fr-FR"/>
              <a:t>omfg : "Openmp fine graine" on parallelise les boucles avec les directives openmp (méthode standard). déjà d'une génération à l'autre il y a de net progres avec cette méthode.</a:t>
            </a:r>
          </a:p>
          <a:p>
            <a:r>
              <a:rPr lang="fr-FR"/>
              <a:t>omcg : "Openmp coarse graine" on parallèlise le domaine à la mode MPI, mais avec des threads, donc on doit faire la topologie du domaine + communication, mais ensuite on obtient une excellente scalabilité. Normallement. Avec UV 100 résultat très décevant, avec uv2000 : méthode passe à l'échelle comme MPI.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166E6-FECD-2A48-A69C-33E5D6BDE1D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7231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----- Notes de la réunion (10/12/2013 07:58) -----</a:t>
            </a:r>
          </a:p>
          <a:p>
            <a:r>
              <a:rPr lang="fr-FR" dirty="0"/>
              <a:t>Nouvelles méthodes en cours de validation : </a:t>
            </a:r>
          </a:p>
          <a:p>
            <a:r>
              <a:rPr lang="fr-FR" dirty="0"/>
              <a:t>- Schémas aux différences finies d'ordre élevées (schémas compact), pour le problème des conditions limites.</a:t>
            </a:r>
          </a:p>
          <a:p>
            <a:r>
              <a:rPr lang="fr-FR" dirty="0"/>
              <a:t>- Méthode Euler explicite avec un préconditionnement du gradient.</a:t>
            </a:r>
          </a:p>
          <a:p>
            <a:r>
              <a:rPr lang="fr-FR" dirty="0"/>
              <a:t>A venir :</a:t>
            </a:r>
          </a:p>
          <a:p>
            <a:r>
              <a:rPr lang="fr-FR" dirty="0"/>
              <a:t>Méthode de splitting. </a:t>
            </a:r>
          </a:p>
          <a:p>
            <a:endParaRPr lang="fr-FR" dirty="0"/>
          </a:p>
          <a:p>
            <a:r>
              <a:rPr lang="fr-FR" dirty="0"/>
              <a:t>A présent quelques résultats...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166E6-FECD-2A48-A69C-33E5D6BDE1D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708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  <a:p>
            <a:r>
              <a:rPr lang="fr-FR"/>
              <a:t>----- Notes de la réunion (10/12/2013 07:58) -----</a:t>
            </a:r>
          </a:p>
          <a:p>
            <a:r>
              <a:rPr lang="fr-FR"/>
              <a:t>merci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166E6-FECD-2A48-A69C-33E5D6BDE1D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246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688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189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1306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30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0624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1526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8796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4102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618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3018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190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F67A4-7AE8-6D42-ADEC-F9F2DA34A0B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7770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33.bin"/><Relationship Id="rId12" Type="http://schemas.openxmlformats.org/officeDocument/2006/relationships/image" Target="../media/image32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9.bin"/><Relationship Id="rId4" Type="http://schemas.openxmlformats.org/officeDocument/2006/relationships/image" Target="../media/image28.emf"/><Relationship Id="rId5" Type="http://schemas.openxmlformats.org/officeDocument/2006/relationships/oleObject" Target="../embeddings/oleObject30.bin"/><Relationship Id="rId6" Type="http://schemas.openxmlformats.org/officeDocument/2006/relationships/image" Target="../media/image29.emf"/><Relationship Id="rId7" Type="http://schemas.openxmlformats.org/officeDocument/2006/relationships/oleObject" Target="../embeddings/oleObject31.bin"/><Relationship Id="rId8" Type="http://schemas.openxmlformats.org/officeDocument/2006/relationships/image" Target="../media/image30.emf"/><Relationship Id="rId9" Type="http://schemas.openxmlformats.org/officeDocument/2006/relationships/oleObject" Target="../embeddings/oleObject32.bin"/><Relationship Id="rId10" Type="http://schemas.openxmlformats.org/officeDocument/2006/relationships/image" Target="../media/image3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4" Type="http://schemas.openxmlformats.org/officeDocument/2006/relationships/image" Target="../media/image33.emf"/><Relationship Id="rId5" Type="http://schemas.openxmlformats.org/officeDocument/2006/relationships/oleObject" Target="../embeddings/oleObject35.bin"/><Relationship Id="rId6" Type="http://schemas.openxmlformats.org/officeDocument/2006/relationships/image" Target="../media/image34.emf"/><Relationship Id="rId7" Type="http://schemas.openxmlformats.org/officeDocument/2006/relationships/oleObject" Target="../embeddings/oleObject36.bin"/><Relationship Id="rId8" Type="http://schemas.openxmlformats.org/officeDocument/2006/relationships/image" Target="../media/image35.emf"/><Relationship Id="rId9" Type="http://schemas.openxmlformats.org/officeDocument/2006/relationships/oleObject" Target="../embeddings/oleObject37.bin"/><Relationship Id="rId10" Type="http://schemas.openxmlformats.org/officeDocument/2006/relationships/image" Target="../media/image36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4" Type="http://schemas.openxmlformats.org/officeDocument/2006/relationships/image" Target="../media/image37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3.bin"/><Relationship Id="rId12" Type="http://schemas.openxmlformats.org/officeDocument/2006/relationships/image" Target="../media/image42.emf"/><Relationship Id="rId13" Type="http://schemas.openxmlformats.org/officeDocument/2006/relationships/oleObject" Target="../embeddings/oleObject44.bin"/><Relationship Id="rId14" Type="http://schemas.openxmlformats.org/officeDocument/2006/relationships/image" Target="../media/image43.emf"/><Relationship Id="rId15" Type="http://schemas.openxmlformats.org/officeDocument/2006/relationships/oleObject" Target="../embeddings/oleObject45.bin"/><Relationship Id="rId16" Type="http://schemas.openxmlformats.org/officeDocument/2006/relationships/image" Target="../media/image44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9.bin"/><Relationship Id="rId4" Type="http://schemas.openxmlformats.org/officeDocument/2006/relationships/image" Target="../media/image38.emf"/><Relationship Id="rId5" Type="http://schemas.openxmlformats.org/officeDocument/2006/relationships/oleObject" Target="../embeddings/oleObject40.bin"/><Relationship Id="rId6" Type="http://schemas.openxmlformats.org/officeDocument/2006/relationships/image" Target="../media/image39.emf"/><Relationship Id="rId7" Type="http://schemas.openxmlformats.org/officeDocument/2006/relationships/oleObject" Target="../embeddings/oleObject41.bin"/><Relationship Id="rId8" Type="http://schemas.openxmlformats.org/officeDocument/2006/relationships/image" Target="../media/image40.emf"/><Relationship Id="rId9" Type="http://schemas.openxmlformats.org/officeDocument/2006/relationships/oleObject" Target="../embeddings/oleObject42.bin"/><Relationship Id="rId10" Type="http://schemas.openxmlformats.org/officeDocument/2006/relationships/image" Target="../media/image41.emf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9.bin"/><Relationship Id="rId20" Type="http://schemas.openxmlformats.org/officeDocument/2006/relationships/oleObject" Target="../embeddings/oleObject53.bin"/><Relationship Id="rId21" Type="http://schemas.openxmlformats.org/officeDocument/2006/relationships/image" Target="../media/image47.emf"/><Relationship Id="rId22" Type="http://schemas.openxmlformats.org/officeDocument/2006/relationships/oleObject" Target="../embeddings/oleObject54.bin"/><Relationship Id="rId23" Type="http://schemas.openxmlformats.org/officeDocument/2006/relationships/image" Target="../media/image48.emf"/><Relationship Id="rId10" Type="http://schemas.openxmlformats.org/officeDocument/2006/relationships/image" Target="../media/image42.emf"/><Relationship Id="rId11" Type="http://schemas.openxmlformats.org/officeDocument/2006/relationships/oleObject" Target="../embeddings/oleObject50.bin"/><Relationship Id="rId12" Type="http://schemas.openxmlformats.org/officeDocument/2006/relationships/image" Target="../media/image43.emf"/><Relationship Id="rId13" Type="http://schemas.openxmlformats.org/officeDocument/2006/relationships/image" Target="../media/image49.jpg"/><Relationship Id="rId14" Type="http://schemas.openxmlformats.org/officeDocument/2006/relationships/image" Target="../media/image50.jpg"/><Relationship Id="rId15" Type="http://schemas.openxmlformats.org/officeDocument/2006/relationships/image" Target="../media/image51.jpg"/><Relationship Id="rId16" Type="http://schemas.openxmlformats.org/officeDocument/2006/relationships/oleObject" Target="../embeddings/oleObject51.bin"/><Relationship Id="rId17" Type="http://schemas.openxmlformats.org/officeDocument/2006/relationships/image" Target="../media/image45.emf"/><Relationship Id="rId18" Type="http://schemas.openxmlformats.org/officeDocument/2006/relationships/oleObject" Target="../embeddings/oleObject52.bin"/><Relationship Id="rId19" Type="http://schemas.openxmlformats.org/officeDocument/2006/relationships/image" Target="../media/image46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6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47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48.bin"/><Relationship Id="rId8" Type="http://schemas.openxmlformats.org/officeDocument/2006/relationships/image" Target="../media/image41.emf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5.bin"/><Relationship Id="rId20" Type="http://schemas.openxmlformats.org/officeDocument/2006/relationships/image" Target="../media/image57.emf"/><Relationship Id="rId21" Type="http://schemas.openxmlformats.org/officeDocument/2006/relationships/oleObject" Target="../embeddings/oleObject61.bin"/><Relationship Id="rId22" Type="http://schemas.openxmlformats.org/officeDocument/2006/relationships/image" Target="../media/image58.emf"/><Relationship Id="rId23" Type="http://schemas.openxmlformats.org/officeDocument/2006/relationships/oleObject" Target="../embeddings/oleObject62.bin"/><Relationship Id="rId24" Type="http://schemas.openxmlformats.org/officeDocument/2006/relationships/image" Target="../media/image59.emf"/><Relationship Id="rId10" Type="http://schemas.openxmlformats.org/officeDocument/2006/relationships/image" Target="../media/image52.emf"/><Relationship Id="rId11" Type="http://schemas.openxmlformats.org/officeDocument/2006/relationships/oleObject" Target="../embeddings/oleObject56.bin"/><Relationship Id="rId12" Type="http://schemas.openxmlformats.org/officeDocument/2006/relationships/image" Target="../media/image53.emf"/><Relationship Id="rId13" Type="http://schemas.openxmlformats.org/officeDocument/2006/relationships/oleObject" Target="../embeddings/oleObject57.bin"/><Relationship Id="rId14" Type="http://schemas.openxmlformats.org/officeDocument/2006/relationships/image" Target="../media/image54.emf"/><Relationship Id="rId15" Type="http://schemas.openxmlformats.org/officeDocument/2006/relationships/oleObject" Target="../embeddings/oleObject58.bin"/><Relationship Id="rId16" Type="http://schemas.openxmlformats.org/officeDocument/2006/relationships/image" Target="../media/image55.emf"/><Relationship Id="rId17" Type="http://schemas.openxmlformats.org/officeDocument/2006/relationships/oleObject" Target="../embeddings/oleObject59.bin"/><Relationship Id="rId18" Type="http://schemas.openxmlformats.org/officeDocument/2006/relationships/image" Target="../media/image56.emf"/><Relationship Id="rId19" Type="http://schemas.openxmlformats.org/officeDocument/2006/relationships/oleObject" Target="../embeddings/oleObject60.bin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60.jpg"/><Relationship Id="rId4" Type="http://schemas.openxmlformats.org/officeDocument/2006/relationships/image" Target="../media/image61.jpg"/><Relationship Id="rId5" Type="http://schemas.openxmlformats.org/officeDocument/2006/relationships/image" Target="../media/image62.jpg"/><Relationship Id="rId6" Type="http://schemas.openxmlformats.org/officeDocument/2006/relationships/image" Target="../media/image63.jpg"/><Relationship Id="rId7" Type="http://schemas.openxmlformats.org/officeDocument/2006/relationships/image" Target="../media/image64.jpg"/><Relationship Id="rId8" Type="http://schemas.openxmlformats.org/officeDocument/2006/relationships/image" Target="../media/image6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Microsoft_Excel1.xlsx"/><Relationship Id="rId4" Type="http://schemas.openxmlformats.org/officeDocument/2006/relationships/image" Target="../media/image66.png"/><Relationship Id="rId5" Type="http://schemas.openxmlformats.org/officeDocument/2006/relationships/package" Target="../embeddings/Feuille_Microsoft_Excel2.xlsx"/><Relationship Id="rId6" Type="http://schemas.openxmlformats.org/officeDocument/2006/relationships/image" Target="../media/image67.png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8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jpg"/><Relationship Id="rId4" Type="http://schemas.openxmlformats.org/officeDocument/2006/relationships/oleObject" Target="../embeddings/oleObject63.bin"/><Relationship Id="rId5" Type="http://schemas.openxmlformats.org/officeDocument/2006/relationships/image" Target="../media/image69.emf"/><Relationship Id="rId6" Type="http://schemas.openxmlformats.org/officeDocument/2006/relationships/oleObject" Target="../embeddings/oleObject64.bin"/><Relationship Id="rId7" Type="http://schemas.openxmlformats.org/officeDocument/2006/relationships/image" Target="../media/image70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2.emf"/><Relationship Id="rId8" Type="http://schemas.openxmlformats.org/officeDocument/2006/relationships/oleObject" Target="../embeddings/oleObject3.bin"/><Relationship Id="rId9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g"/><Relationship Id="rId4" Type="http://schemas.openxmlformats.org/officeDocument/2006/relationships/oleObject" Target="../embeddings/oleObject65.bin"/><Relationship Id="rId5" Type="http://schemas.openxmlformats.org/officeDocument/2006/relationships/image" Target="../media/image72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g"/><Relationship Id="rId4" Type="http://schemas.openxmlformats.org/officeDocument/2006/relationships/oleObject" Target="../embeddings/oleObject66.bin"/><Relationship Id="rId5" Type="http://schemas.openxmlformats.org/officeDocument/2006/relationships/image" Target="../media/image74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77.jpg"/><Relationship Id="rId5" Type="http://schemas.openxmlformats.org/officeDocument/2006/relationships/oleObject" Target="../embeddings/oleObject67.bin"/><Relationship Id="rId6" Type="http://schemas.openxmlformats.org/officeDocument/2006/relationships/image" Target="../media/image76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4.emf"/><Relationship Id="rId6" Type="http://schemas.openxmlformats.org/officeDocument/2006/relationships/oleObject" Target="../embeddings/oleObject5.bin"/><Relationship Id="rId7" Type="http://schemas.openxmlformats.org/officeDocument/2006/relationships/image" Target="../media/image5.emf"/><Relationship Id="rId8" Type="http://schemas.openxmlformats.org/officeDocument/2006/relationships/oleObject" Target="../embeddings/oleObject6.bin"/><Relationship Id="rId9" Type="http://schemas.openxmlformats.org/officeDocument/2006/relationships/image" Target="../media/image6.emf"/><Relationship Id="rId10" Type="http://schemas.openxmlformats.org/officeDocument/2006/relationships/oleObject" Target="../embeddings/oleObject7.bin"/><Relationship Id="rId11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2.bin"/><Relationship Id="rId12" Type="http://schemas.openxmlformats.org/officeDocument/2006/relationships/image" Target="../media/image12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.bin"/><Relationship Id="rId4" Type="http://schemas.openxmlformats.org/officeDocument/2006/relationships/image" Target="../media/image8.emf"/><Relationship Id="rId5" Type="http://schemas.openxmlformats.org/officeDocument/2006/relationships/oleObject" Target="../embeddings/oleObject9.bin"/><Relationship Id="rId6" Type="http://schemas.openxmlformats.org/officeDocument/2006/relationships/image" Target="../media/image9.emf"/><Relationship Id="rId7" Type="http://schemas.openxmlformats.org/officeDocument/2006/relationships/oleObject" Target="../embeddings/oleObject10.bin"/><Relationship Id="rId8" Type="http://schemas.openxmlformats.org/officeDocument/2006/relationships/image" Target="../media/image10.emf"/><Relationship Id="rId9" Type="http://schemas.openxmlformats.org/officeDocument/2006/relationships/oleObject" Target="../embeddings/oleObject11.bin"/><Relationship Id="rId10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7.bin"/><Relationship Id="rId12" Type="http://schemas.openxmlformats.org/officeDocument/2006/relationships/image" Target="../media/image17.emf"/><Relationship Id="rId13" Type="http://schemas.openxmlformats.org/officeDocument/2006/relationships/oleObject" Target="../embeddings/oleObject18.bin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3.bin"/><Relationship Id="rId4" Type="http://schemas.openxmlformats.org/officeDocument/2006/relationships/image" Target="../media/image13.emf"/><Relationship Id="rId5" Type="http://schemas.openxmlformats.org/officeDocument/2006/relationships/oleObject" Target="../embeddings/oleObject14.bin"/><Relationship Id="rId6" Type="http://schemas.openxmlformats.org/officeDocument/2006/relationships/image" Target="../media/image14.emf"/><Relationship Id="rId7" Type="http://schemas.openxmlformats.org/officeDocument/2006/relationships/oleObject" Target="../embeddings/oleObject15.bin"/><Relationship Id="rId8" Type="http://schemas.openxmlformats.org/officeDocument/2006/relationships/image" Target="../media/image15.emf"/><Relationship Id="rId9" Type="http://schemas.openxmlformats.org/officeDocument/2006/relationships/oleObject" Target="../embeddings/oleObject16.bin"/><Relationship Id="rId10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4" Type="http://schemas.openxmlformats.org/officeDocument/2006/relationships/image" Target="../media/image18.emf"/><Relationship Id="rId5" Type="http://schemas.openxmlformats.org/officeDocument/2006/relationships/oleObject" Target="../embeddings/oleObject20.bin"/><Relationship Id="rId6" Type="http://schemas.openxmlformats.org/officeDocument/2006/relationships/image" Target="../media/image19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4" Type="http://schemas.openxmlformats.org/officeDocument/2006/relationships/image" Target="../media/image20.emf"/><Relationship Id="rId5" Type="http://schemas.openxmlformats.org/officeDocument/2006/relationships/oleObject" Target="../embeddings/oleObject22.bin"/><Relationship Id="rId6" Type="http://schemas.openxmlformats.org/officeDocument/2006/relationships/image" Target="../media/image21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7.bin"/><Relationship Id="rId12" Type="http://schemas.openxmlformats.org/officeDocument/2006/relationships/image" Target="../media/image26.emf"/><Relationship Id="rId13" Type="http://schemas.openxmlformats.org/officeDocument/2006/relationships/oleObject" Target="../embeddings/oleObject28.bin"/><Relationship Id="rId14" Type="http://schemas.openxmlformats.org/officeDocument/2006/relationships/image" Target="../media/image27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3.bin"/><Relationship Id="rId4" Type="http://schemas.openxmlformats.org/officeDocument/2006/relationships/image" Target="../media/image22.emf"/><Relationship Id="rId5" Type="http://schemas.openxmlformats.org/officeDocument/2006/relationships/oleObject" Target="../embeddings/oleObject24.bin"/><Relationship Id="rId6" Type="http://schemas.openxmlformats.org/officeDocument/2006/relationships/image" Target="../media/image23.emf"/><Relationship Id="rId7" Type="http://schemas.openxmlformats.org/officeDocument/2006/relationships/oleObject" Target="../embeddings/oleObject25.bin"/><Relationship Id="rId8" Type="http://schemas.openxmlformats.org/officeDocument/2006/relationships/image" Target="../media/image24.emf"/><Relationship Id="rId9" Type="http://schemas.openxmlformats.org/officeDocument/2006/relationships/oleObject" Target="../embeddings/oleObject26.bin"/><Relationship Id="rId10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Expérience numérique :</a:t>
            </a:r>
            <a:br>
              <a:rPr lang="fr-FR" dirty="0" smtClean="0"/>
            </a:br>
            <a:r>
              <a:rPr lang="fr-FR" dirty="0" smtClean="0"/>
              <a:t>Simulation d’un condensat de </a:t>
            </a:r>
            <a:br>
              <a:rPr lang="fr-FR" dirty="0" smtClean="0"/>
            </a:br>
            <a:r>
              <a:rPr lang="fr-FR" dirty="0" smtClean="0"/>
              <a:t>Bose-Einstein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685800" y="5823084"/>
            <a:ext cx="790410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 smtClean="0">
                <a:solidFill>
                  <a:schemeClr val="bg1">
                    <a:lumMod val="50000"/>
                  </a:schemeClr>
                </a:solidFill>
              </a:rPr>
              <a:t>Jean-Marc Sac-Epée, institut Elie Cartan de Lorraine, université de Lorraine</a:t>
            </a:r>
          </a:p>
          <a:p>
            <a:pPr algn="ctr"/>
            <a:r>
              <a:rPr lang="fr-FR" sz="1400" i="1" dirty="0" smtClean="0">
                <a:solidFill>
                  <a:schemeClr val="bg1">
                    <a:lumMod val="50000"/>
                  </a:schemeClr>
                </a:solidFill>
              </a:rPr>
              <a:t>Philippe </a:t>
            </a:r>
            <a:r>
              <a:rPr lang="fr-FR" sz="1400" i="1" dirty="0" err="1" smtClean="0">
                <a:solidFill>
                  <a:schemeClr val="bg1">
                    <a:lumMod val="50000"/>
                  </a:schemeClr>
                </a:solidFill>
              </a:rPr>
              <a:t>Parnaudeau</a:t>
            </a:r>
            <a:r>
              <a:rPr lang="fr-FR" sz="1400" i="1" dirty="0" smtClean="0">
                <a:solidFill>
                  <a:schemeClr val="bg1">
                    <a:lumMod val="50000"/>
                  </a:schemeClr>
                </a:solidFill>
              </a:rPr>
              <a:t>, LJLL, Université Pierre &amp; Marie Curie, CNRS.</a:t>
            </a:r>
            <a:r>
              <a:rPr lang="fr-FR" dirty="0" smtClean="0"/>
              <a:t>	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803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Méthode numérique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xfrm>
            <a:off x="457200" y="1270000"/>
            <a:ext cx="8229600" cy="4856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dirty="0" smtClean="0"/>
              <a:t>  </a:t>
            </a:r>
            <a:r>
              <a:rPr lang="fr-FR" sz="2400" dirty="0"/>
              <a:t> Méthode implémentée dans GPS : </a:t>
            </a:r>
            <a:r>
              <a:rPr lang="fr-FR" sz="2400" dirty="0" smtClean="0"/>
              <a:t>  </a:t>
            </a:r>
            <a:endParaRPr lang="fr-FR" sz="2400" b="1" dirty="0"/>
          </a:p>
          <a:p>
            <a:pPr marL="0" indent="0">
              <a:buNone/>
            </a:pPr>
            <a:endParaRPr lang="fr-FR" sz="1600" b="1" dirty="0" smtClean="0"/>
          </a:p>
          <a:p>
            <a:pPr marL="457200" lvl="1" indent="0">
              <a:buNone/>
            </a:pPr>
            <a:endParaRPr lang="fr-FR" sz="2400" dirty="0"/>
          </a:p>
        </p:txBody>
      </p:sp>
      <p:sp>
        <p:nvSpPr>
          <p:cNvPr id="10" name="ZoneTexte 9"/>
          <p:cNvSpPr txBox="1"/>
          <p:nvPr/>
        </p:nvSpPr>
        <p:spPr>
          <a:xfrm>
            <a:off x="2066465" y="2945574"/>
            <a:ext cx="4404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/>
              <a:t>Euler semi-</a:t>
            </a:r>
            <a:r>
              <a:rPr lang="fr-FR" sz="2400" dirty="0" smtClean="0"/>
              <a:t>implicite (d’autres …) </a:t>
            </a:r>
            <a:endParaRPr lang="fr-FR" sz="2400" dirty="0"/>
          </a:p>
        </p:txBody>
      </p:sp>
      <p:graphicFrame>
        <p:nvGraphicFramePr>
          <p:cNvPr id="21" name="Obje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5886339"/>
              </p:ext>
            </p:extLst>
          </p:nvPr>
        </p:nvGraphicFramePr>
        <p:xfrm>
          <a:off x="3572540" y="4415051"/>
          <a:ext cx="932221" cy="6658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79" name="…quation" r:id="rId3" imgW="622300" imgH="444500" progId="Equation.3">
                  <p:embed/>
                </p:oleObj>
              </mc:Choice>
              <mc:Fallback>
                <p:oleObj name="…quation" r:id="rId3" imgW="6223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72540" y="4415051"/>
                        <a:ext cx="932221" cy="6658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Accolade ouvrante 21"/>
          <p:cNvSpPr/>
          <p:nvPr/>
        </p:nvSpPr>
        <p:spPr>
          <a:xfrm>
            <a:off x="3072666" y="3672030"/>
            <a:ext cx="450569" cy="1408893"/>
          </a:xfrm>
          <a:prstGeom prst="leftBrace">
            <a:avLst>
              <a:gd name="adj1" fmla="val 40538"/>
              <a:gd name="adj2" fmla="val 51058"/>
            </a:avLst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26" name="Obje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6355639"/>
              </p:ext>
            </p:extLst>
          </p:nvPr>
        </p:nvGraphicFramePr>
        <p:xfrm>
          <a:off x="2066465" y="1912385"/>
          <a:ext cx="3953335" cy="785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80" name="…quation" r:id="rId5" imgW="2108200" imgH="419100" progId="Equation.3">
                  <p:embed/>
                </p:oleObj>
              </mc:Choice>
              <mc:Fallback>
                <p:oleObj name="…quation" r:id="rId5" imgW="21082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66465" y="1912385"/>
                        <a:ext cx="3953335" cy="785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1474393"/>
              </p:ext>
            </p:extLst>
          </p:nvPr>
        </p:nvGraphicFramePr>
        <p:xfrm>
          <a:off x="3572540" y="3625523"/>
          <a:ext cx="932221" cy="4049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81" name="…quation" r:id="rId7" imgW="508000" imgH="190500" progId="Equation.3">
                  <p:embed/>
                </p:oleObj>
              </mc:Choice>
              <mc:Fallback>
                <p:oleObj name="…quation" r:id="rId7" imgW="508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72540" y="3625523"/>
                        <a:ext cx="932221" cy="4049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2428761"/>
              </p:ext>
            </p:extLst>
          </p:nvPr>
        </p:nvGraphicFramePr>
        <p:xfrm>
          <a:off x="5592225" y="5357769"/>
          <a:ext cx="855149" cy="6465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82" name="…quation" r:id="rId9" imgW="520700" imgH="393700" progId="Equation.3">
                  <p:embed/>
                </p:oleObj>
              </mc:Choice>
              <mc:Fallback>
                <p:oleObj name="…quation" r:id="rId9" imgW="520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92225" y="5357769"/>
                        <a:ext cx="855149" cy="6465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2763953"/>
              </p:ext>
            </p:extLst>
          </p:nvPr>
        </p:nvGraphicFramePr>
        <p:xfrm>
          <a:off x="1769047" y="5357769"/>
          <a:ext cx="2818361" cy="5841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83" name="…quation" r:id="rId11" imgW="2209800" imgH="393700" progId="Equation.3">
                  <p:embed/>
                </p:oleObj>
              </mc:Choice>
              <mc:Fallback>
                <p:oleObj name="…quation" r:id="rId11" imgW="22098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769047" y="5357769"/>
                        <a:ext cx="2818361" cy="5841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19/12/2013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10</a:t>
            </a:fld>
            <a:endParaRPr lang="fr-FR"/>
          </a:p>
        </p:txBody>
      </p:sp>
      <p:sp>
        <p:nvSpPr>
          <p:cNvPr id="8" name="Bouée 7"/>
          <p:cNvSpPr/>
          <p:nvPr/>
        </p:nvSpPr>
        <p:spPr>
          <a:xfrm>
            <a:off x="1711525" y="1723130"/>
            <a:ext cx="1255059" cy="1222444"/>
          </a:xfrm>
          <a:prstGeom prst="donut">
            <a:avLst>
              <a:gd name="adj" fmla="val 7866"/>
            </a:avLst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020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Méthode numérique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  </a:t>
            </a:r>
            <a:r>
              <a:rPr lang="fr-FR" dirty="0"/>
              <a:t>D</a:t>
            </a:r>
            <a:r>
              <a:rPr lang="fr-FR" dirty="0" smtClean="0"/>
              <a:t>escente de gradient améliorée </a:t>
            </a:r>
            <a:endParaRPr lang="fr-FR" sz="1600" b="1" dirty="0" smtClean="0"/>
          </a:p>
          <a:p>
            <a:pPr marL="457200" lvl="1" indent="0">
              <a:buNone/>
            </a:pPr>
            <a:endParaRPr lang="fr-FR" sz="2400" dirty="0"/>
          </a:p>
        </p:txBody>
      </p:sp>
      <p:sp>
        <p:nvSpPr>
          <p:cNvPr id="3" name="ZoneTexte 2"/>
          <p:cNvSpPr txBox="1"/>
          <p:nvPr/>
        </p:nvSpPr>
        <p:spPr>
          <a:xfrm>
            <a:off x="729628" y="3120804"/>
            <a:ext cx="7566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Les opérateurs « </a:t>
            </a:r>
            <a:r>
              <a:rPr lang="fr-FR" dirty="0" err="1" smtClean="0"/>
              <a:t>Laplacien</a:t>
            </a:r>
            <a:r>
              <a:rPr lang="fr-FR" dirty="0" smtClean="0"/>
              <a:t> » et « Rotationnel » sont discrétisés à l’aide de FFT.</a:t>
            </a:r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729628" y="3871432"/>
            <a:ext cx="7566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X. Antoine et R. </a:t>
            </a:r>
            <a:r>
              <a:rPr lang="fr-FR" dirty="0" err="1" smtClean="0"/>
              <a:t>Duboscq</a:t>
            </a:r>
            <a:r>
              <a:rPr lang="fr-FR" dirty="0" smtClean="0"/>
              <a:t> (J. Comput. </a:t>
            </a:r>
            <a:r>
              <a:rPr lang="fr-FR" dirty="0" err="1" smtClean="0"/>
              <a:t>Phys</a:t>
            </a:r>
            <a:r>
              <a:rPr lang="fr-FR" dirty="0" smtClean="0"/>
              <a:t> 2013) proposent d’utiliser une méthode de Krylov (</a:t>
            </a:r>
            <a:r>
              <a:rPr lang="fr-FR" dirty="0" err="1" smtClean="0"/>
              <a:t>BiCGStab</a:t>
            </a:r>
            <a:r>
              <a:rPr lang="fr-FR" dirty="0" smtClean="0"/>
              <a:t>) et un pré-conditionnement de A tel que le problème à résoudre devienne : </a:t>
            </a:r>
            <a:endParaRPr lang="fr-FR" dirty="0"/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9202255"/>
              </p:ext>
            </p:extLst>
          </p:nvPr>
        </p:nvGraphicFramePr>
        <p:xfrm>
          <a:off x="3181785" y="4847406"/>
          <a:ext cx="2309086" cy="4618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46" name="…quation" r:id="rId3" imgW="1206500" imgH="241300" progId="Equation.3">
                  <p:embed/>
                </p:oleObj>
              </mc:Choice>
              <mc:Fallback>
                <p:oleObj name="…quation" r:id="rId3" imgW="1206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81785" y="4847406"/>
                        <a:ext cx="2309086" cy="4618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5453242"/>
              </p:ext>
            </p:extLst>
          </p:nvPr>
        </p:nvGraphicFramePr>
        <p:xfrm>
          <a:off x="2362200" y="2212506"/>
          <a:ext cx="3951408" cy="7039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47" name="…quation" r:id="rId5" imgW="2209800" imgH="393700" progId="Equation.3">
                  <p:embed/>
                </p:oleObj>
              </mc:Choice>
              <mc:Fallback>
                <p:oleObj name="…quation" r:id="rId5" imgW="22098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62200" y="2212506"/>
                        <a:ext cx="3951408" cy="7039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8347674"/>
              </p:ext>
            </p:extLst>
          </p:nvPr>
        </p:nvGraphicFramePr>
        <p:xfrm>
          <a:off x="800099" y="5486099"/>
          <a:ext cx="3287421" cy="828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48" name="…quation" r:id="rId7" imgW="1562100" imgH="393700" progId="Equation.3">
                  <p:embed/>
                </p:oleObj>
              </mc:Choice>
              <mc:Fallback>
                <p:oleObj name="…quation" r:id="rId7" imgW="1562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00099" y="5486099"/>
                        <a:ext cx="3287421" cy="828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584953"/>
              </p:ext>
            </p:extLst>
          </p:nvPr>
        </p:nvGraphicFramePr>
        <p:xfrm>
          <a:off x="5490871" y="5486099"/>
          <a:ext cx="2432157" cy="828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49" name="…quation" r:id="rId9" imgW="1155700" imgH="393700" progId="Equation.3">
                  <p:embed/>
                </p:oleObj>
              </mc:Choice>
              <mc:Fallback>
                <p:oleObj name="…quation" r:id="rId9" imgW="1155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90871" y="5486099"/>
                        <a:ext cx="2432157" cy="828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8353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Mise en œuvre :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dirty="0" smtClean="0"/>
              <a:t>  Avantages :</a:t>
            </a:r>
          </a:p>
          <a:p>
            <a:pPr marL="400050" lvl="1" indent="0">
              <a:buNone/>
            </a:pPr>
            <a:r>
              <a:rPr lang="fr-FR" dirty="0" smtClean="0"/>
              <a:t>Facile à implémenter.</a:t>
            </a:r>
            <a:r>
              <a:rPr lang="fr-FR" dirty="0"/>
              <a:t> </a:t>
            </a:r>
            <a:r>
              <a:rPr lang="fr-FR" dirty="0" smtClean="0"/>
              <a:t>Fortran</a:t>
            </a:r>
            <a:r>
              <a:rPr lang="fr-FR" dirty="0"/>
              <a:t>, </a:t>
            </a:r>
            <a:r>
              <a:rPr lang="fr-FR" dirty="0" smtClean="0"/>
              <a:t>programmation hybride( MPI-</a:t>
            </a:r>
            <a:r>
              <a:rPr lang="fr-FR" dirty="0" err="1" smtClean="0"/>
              <a:t>OpenMP</a:t>
            </a:r>
            <a:r>
              <a:rPr lang="fr-FR" dirty="0" smtClean="0"/>
              <a:t>) </a:t>
            </a:r>
            <a:r>
              <a:rPr lang="fr-FR" dirty="0"/>
              <a:t>pour le cas 3D et </a:t>
            </a:r>
            <a:r>
              <a:rPr lang="fr-FR" dirty="0" err="1"/>
              <a:t>OpenMP</a:t>
            </a:r>
            <a:r>
              <a:rPr lang="fr-FR" dirty="0"/>
              <a:t> pour le cas </a:t>
            </a:r>
            <a:r>
              <a:rPr lang="fr-FR" dirty="0" smtClean="0"/>
              <a:t>2D</a:t>
            </a:r>
            <a:r>
              <a:rPr lang="fr-FR" dirty="0"/>
              <a:t> </a:t>
            </a:r>
            <a:r>
              <a:rPr lang="fr-FR" dirty="0" smtClean="0"/>
              <a:t>;</a:t>
            </a:r>
          </a:p>
          <a:p>
            <a:pPr marL="400050" lvl="1" indent="0">
              <a:buNone/>
            </a:pPr>
            <a:r>
              <a:rPr lang="fr-FR" dirty="0" smtClean="0"/>
              <a:t>Bon passage à l’échelle ;</a:t>
            </a:r>
          </a:p>
          <a:p>
            <a:pPr marL="400050" lvl="1" indent="0">
              <a:buNone/>
            </a:pPr>
            <a:r>
              <a:rPr lang="fr-FR" dirty="0" smtClean="0"/>
              <a:t>Robuste ;</a:t>
            </a:r>
          </a:p>
          <a:p>
            <a:pPr marL="400050" lvl="1" indent="0">
              <a:buNone/>
            </a:pPr>
            <a:r>
              <a:rPr lang="fr-FR" dirty="0" smtClean="0"/>
              <a:t>Rapide.</a:t>
            </a:r>
          </a:p>
          <a:p>
            <a:pPr marL="400050" lvl="1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Inconvénients :</a:t>
            </a:r>
          </a:p>
          <a:p>
            <a:pPr marL="400050" lvl="1" indent="0">
              <a:buNone/>
            </a:pPr>
            <a:r>
              <a:rPr lang="fr-FR" dirty="0" smtClean="0"/>
              <a:t>FFT + moment angulaire -&gt; CL périodique</a:t>
            </a:r>
          </a:p>
          <a:p>
            <a:pPr marL="400050" lvl="1" indent="0">
              <a:buNone/>
            </a:pPr>
            <a:r>
              <a:rPr lang="fr-FR" dirty="0" smtClean="0"/>
              <a:t>Choix de </a:t>
            </a:r>
            <a:endParaRPr lang="fr-FR" sz="1200" b="1" dirty="0"/>
          </a:p>
          <a:p>
            <a:pPr marL="0" indent="0">
              <a:buNone/>
            </a:pPr>
            <a:endParaRPr lang="fr-FR" sz="1200" b="1" dirty="0" smtClean="0"/>
          </a:p>
          <a:p>
            <a:pPr marL="457200" lvl="1" indent="0">
              <a:buNone/>
            </a:pPr>
            <a:endParaRPr lang="fr-FR" sz="2400" dirty="0"/>
          </a:p>
        </p:txBody>
      </p: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0196823"/>
              </p:ext>
            </p:extLst>
          </p:nvPr>
        </p:nvGraphicFramePr>
        <p:xfrm>
          <a:off x="2191457" y="5474361"/>
          <a:ext cx="514490" cy="380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18" name="…quation" r:id="rId3" imgW="228600" imgH="177800" progId="Equation.3">
                  <p:embed/>
                </p:oleObj>
              </mc:Choice>
              <mc:Fallback>
                <p:oleObj name="…quation" r:id="rId3" imgW="2286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91457" y="5474361"/>
                        <a:ext cx="514490" cy="380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691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Condition initiale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dirty="0" smtClean="0"/>
              <a:t> </a:t>
            </a:r>
            <a:r>
              <a:rPr lang="fr-FR" sz="2400" dirty="0" smtClean="0"/>
              <a:t> </a:t>
            </a:r>
            <a:r>
              <a:rPr lang="fr-FR" sz="2400" dirty="0">
                <a:solidFill>
                  <a:srgbClr val="FF0000"/>
                </a:solidFill>
              </a:rPr>
              <a:t>C</a:t>
            </a:r>
            <a:r>
              <a:rPr lang="fr-FR" sz="2400" dirty="0" smtClean="0">
                <a:solidFill>
                  <a:srgbClr val="FF0000"/>
                </a:solidFill>
              </a:rPr>
              <a:t>hoix de la condition initiale important .</a:t>
            </a:r>
          </a:p>
          <a:p>
            <a:pPr marL="0" indent="0">
              <a:buNone/>
            </a:pPr>
            <a:r>
              <a:rPr lang="fr-FR" sz="2400" dirty="0" smtClean="0">
                <a:solidFill>
                  <a:srgbClr val="FF0000"/>
                </a:solidFill>
              </a:rPr>
              <a:t> </a:t>
            </a:r>
            <a:r>
              <a:rPr lang="fr-FR" sz="2000" b="1" dirty="0" smtClean="0"/>
              <a:t>Bao </a:t>
            </a:r>
            <a:r>
              <a:rPr lang="fr-FR" sz="2000" b="1" dirty="0" err="1"/>
              <a:t>et.al</a:t>
            </a:r>
            <a:r>
              <a:rPr lang="fr-FR" sz="2000" b="1" dirty="0"/>
              <a:t> </a:t>
            </a:r>
            <a:r>
              <a:rPr lang="fr-FR" sz="2000" i="1" dirty="0"/>
              <a:t>« </a:t>
            </a:r>
            <a:r>
              <a:rPr lang="fr-FR" sz="2000" i="1" dirty="0" err="1"/>
              <a:t>Ground</a:t>
            </a:r>
            <a:r>
              <a:rPr lang="fr-FR" sz="2000" i="1" dirty="0"/>
              <a:t>, </a:t>
            </a:r>
            <a:r>
              <a:rPr lang="fr-FR" sz="2000" i="1" dirty="0" err="1"/>
              <a:t>symetric</a:t>
            </a:r>
            <a:r>
              <a:rPr lang="fr-FR" sz="2000" i="1" dirty="0"/>
              <a:t> and central vortex states in </a:t>
            </a:r>
            <a:r>
              <a:rPr lang="fr-FR" sz="2000" i="1" dirty="0" err="1"/>
              <a:t>rotating</a:t>
            </a:r>
            <a:r>
              <a:rPr lang="fr-FR" sz="2000" i="1" dirty="0"/>
              <a:t> Bose-Einstein </a:t>
            </a:r>
            <a:r>
              <a:rPr lang="fr-FR" sz="2000" i="1" dirty="0" err="1"/>
              <a:t>condensates</a:t>
            </a:r>
            <a:r>
              <a:rPr lang="fr-FR" sz="2000" i="1" dirty="0"/>
              <a:t> », </a:t>
            </a:r>
            <a:r>
              <a:rPr lang="fr-FR" sz="2000" i="1" dirty="0" err="1"/>
              <a:t>Comm</a:t>
            </a:r>
            <a:r>
              <a:rPr lang="fr-FR" sz="2000" i="1" dirty="0"/>
              <a:t>. Math. </a:t>
            </a:r>
            <a:r>
              <a:rPr lang="fr-FR" sz="2000" i="1" dirty="0" err="1"/>
              <a:t>Sci</a:t>
            </a:r>
            <a:r>
              <a:rPr lang="fr-FR" sz="2000" i="1" dirty="0"/>
              <a:t>  </a:t>
            </a:r>
            <a:r>
              <a:rPr lang="fr-FR" sz="2000" i="1" dirty="0" smtClean="0"/>
              <a:t>2005</a:t>
            </a:r>
          </a:p>
          <a:p>
            <a:pPr marL="0" indent="0">
              <a:buNone/>
            </a:pPr>
            <a:endParaRPr lang="fr-FR" sz="2000" i="1" dirty="0"/>
          </a:p>
          <a:p>
            <a:pPr marL="0" indent="0">
              <a:buNone/>
            </a:pPr>
            <a:r>
              <a:rPr lang="fr-FR" sz="2400" dirty="0" smtClean="0"/>
              <a:t>Hypothèse : Terme non linéaire fort </a:t>
            </a:r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 smtClean="0"/>
          </a:p>
        </p:txBody>
      </p:sp>
      <p:graphicFrame>
        <p:nvGraphicFramePr>
          <p:cNvPr id="5" name="Obje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4024455"/>
              </p:ext>
            </p:extLst>
          </p:nvPr>
        </p:nvGraphicFramePr>
        <p:xfrm>
          <a:off x="5092827" y="3228590"/>
          <a:ext cx="2264974" cy="4804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69" name="…quation" r:id="rId3" imgW="1257300" imgH="266700" progId="Equation.3">
                  <p:embed/>
                </p:oleObj>
              </mc:Choice>
              <mc:Fallback>
                <p:oleObj name="…quation" r:id="rId3" imgW="12573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92827" y="3228590"/>
                        <a:ext cx="2264974" cy="4804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7744091"/>
              </p:ext>
            </p:extLst>
          </p:nvPr>
        </p:nvGraphicFramePr>
        <p:xfrm>
          <a:off x="632718" y="4326213"/>
          <a:ext cx="3087482" cy="1011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70" name="…quation" r:id="rId5" imgW="1511300" imgH="495300" progId="Equation.3">
                  <p:embed/>
                </p:oleObj>
              </mc:Choice>
              <mc:Fallback>
                <p:oleObj name="…quation" r:id="rId5" imgW="15113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2718" y="4326213"/>
                        <a:ext cx="3087482" cy="1011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4616028"/>
              </p:ext>
            </p:extLst>
          </p:nvPr>
        </p:nvGraphicFramePr>
        <p:xfrm>
          <a:off x="4010932" y="4105201"/>
          <a:ext cx="1605138" cy="6710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71" name="…quation" r:id="rId7" imgW="876300" imgH="508000" progId="Equation.3">
                  <p:embed/>
                </p:oleObj>
              </mc:Choice>
              <mc:Fallback>
                <p:oleObj name="…quation" r:id="rId7" imgW="8763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10932" y="4105201"/>
                        <a:ext cx="1605138" cy="6710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ccolade ouvrante 8"/>
          <p:cNvSpPr/>
          <p:nvPr/>
        </p:nvSpPr>
        <p:spPr>
          <a:xfrm>
            <a:off x="3750453" y="4159789"/>
            <a:ext cx="290732" cy="1232876"/>
          </a:xfrm>
          <a:prstGeom prst="lef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4193122" y="5020314"/>
            <a:ext cx="111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0</a:t>
            </a:r>
            <a:endParaRPr lang="fr-FR" dirty="0"/>
          </a:p>
        </p:txBody>
      </p:sp>
      <p:graphicFrame>
        <p:nvGraphicFramePr>
          <p:cNvPr id="11" name="Obje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0089619"/>
              </p:ext>
            </p:extLst>
          </p:nvPr>
        </p:nvGraphicFramePr>
        <p:xfrm>
          <a:off x="2783201" y="5906956"/>
          <a:ext cx="841111" cy="623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72" name="…quation" r:id="rId9" imgW="342900" imgH="254000" progId="Equation.3">
                  <p:embed/>
                </p:oleObj>
              </mc:Choice>
              <mc:Fallback>
                <p:oleObj name="…quation" r:id="rId9" imgW="3429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783201" y="5906956"/>
                        <a:ext cx="841111" cy="6230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Accolade ouvrante 12"/>
          <p:cNvSpPr/>
          <p:nvPr/>
        </p:nvSpPr>
        <p:spPr>
          <a:xfrm>
            <a:off x="3757487" y="5545065"/>
            <a:ext cx="290732" cy="1232876"/>
          </a:xfrm>
          <a:prstGeom prst="lef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15" name="Obje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7837149"/>
              </p:ext>
            </p:extLst>
          </p:nvPr>
        </p:nvGraphicFramePr>
        <p:xfrm>
          <a:off x="4202394" y="6145385"/>
          <a:ext cx="2901952" cy="5170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73" name="…quation" r:id="rId11" imgW="2209800" imgH="393700" progId="Equation.3">
                  <p:embed/>
                </p:oleObj>
              </mc:Choice>
              <mc:Fallback>
                <p:oleObj name="…quation" r:id="rId11" imgW="22098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202394" y="6145385"/>
                        <a:ext cx="2901952" cy="5170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2963733"/>
              </p:ext>
            </p:extLst>
          </p:nvPr>
        </p:nvGraphicFramePr>
        <p:xfrm>
          <a:off x="4202393" y="5590095"/>
          <a:ext cx="2615237" cy="5552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74" name="…quation" r:id="rId13" imgW="1854200" imgH="393700" progId="Equation.3">
                  <p:embed/>
                </p:oleObj>
              </mc:Choice>
              <mc:Fallback>
                <p:oleObj name="…quation" r:id="rId13" imgW="1854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202393" y="5590095"/>
                        <a:ext cx="2615237" cy="5552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7992628"/>
              </p:ext>
            </p:extLst>
          </p:nvPr>
        </p:nvGraphicFramePr>
        <p:xfrm>
          <a:off x="5764496" y="5020313"/>
          <a:ext cx="2922304" cy="4154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75" name="…quation" r:id="rId15" imgW="2679700" imgH="381000" progId="Equation.3">
                  <p:embed/>
                </p:oleObj>
              </mc:Choice>
              <mc:Fallback>
                <p:oleObj name="…quation" r:id="rId15" imgW="26797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764496" y="5020313"/>
                        <a:ext cx="2922304" cy="4154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ZoneTexte 17"/>
          <p:cNvSpPr txBox="1"/>
          <p:nvPr/>
        </p:nvSpPr>
        <p:spPr>
          <a:xfrm>
            <a:off x="1715978" y="3682166"/>
            <a:ext cx="49452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FF0000"/>
                </a:solidFill>
              </a:rPr>
              <a:t>Régime de Thomas-Fermi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0868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Condition initiale</a:t>
            </a:r>
            <a:endParaRPr lang="fr-FR" dirty="0"/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8028309"/>
              </p:ext>
            </p:extLst>
          </p:nvPr>
        </p:nvGraphicFramePr>
        <p:xfrm>
          <a:off x="536830" y="2013754"/>
          <a:ext cx="3087482" cy="1011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62" name="…quation" r:id="rId3" imgW="1511300" imgH="495300" progId="Equation.3">
                  <p:embed/>
                </p:oleObj>
              </mc:Choice>
              <mc:Fallback>
                <p:oleObj name="…quation" r:id="rId3" imgW="15113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6830" y="2013754"/>
                        <a:ext cx="3087482" cy="1011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9361422"/>
              </p:ext>
            </p:extLst>
          </p:nvPr>
        </p:nvGraphicFramePr>
        <p:xfrm>
          <a:off x="3914866" y="1780760"/>
          <a:ext cx="1605138" cy="6710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63" name="…quation" r:id="rId5" imgW="876300" imgH="508000" progId="Equation.3">
                  <p:embed/>
                </p:oleObj>
              </mc:Choice>
              <mc:Fallback>
                <p:oleObj name="…quation" r:id="rId5" imgW="8763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14866" y="1780760"/>
                        <a:ext cx="1605138" cy="6710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ccolade ouvrante 8"/>
          <p:cNvSpPr/>
          <p:nvPr/>
        </p:nvSpPr>
        <p:spPr>
          <a:xfrm>
            <a:off x="3720200" y="1883274"/>
            <a:ext cx="290732" cy="1232876"/>
          </a:xfrm>
          <a:prstGeom prst="lef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4106551" y="2656286"/>
            <a:ext cx="1114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0</a:t>
            </a:r>
            <a:endParaRPr lang="fr-FR" dirty="0"/>
          </a:p>
        </p:txBody>
      </p:sp>
      <p:graphicFrame>
        <p:nvGraphicFramePr>
          <p:cNvPr id="11" name="Obje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0548104"/>
              </p:ext>
            </p:extLst>
          </p:nvPr>
        </p:nvGraphicFramePr>
        <p:xfrm>
          <a:off x="5807532" y="2140263"/>
          <a:ext cx="841111" cy="623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64" name="…quation" r:id="rId7" imgW="342900" imgH="254000" progId="Equation.3">
                  <p:embed/>
                </p:oleObj>
              </mc:Choice>
              <mc:Fallback>
                <p:oleObj name="…quation" r:id="rId7" imgW="3429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807532" y="2140263"/>
                        <a:ext cx="841111" cy="6230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Accolade ouvrante 12"/>
          <p:cNvSpPr/>
          <p:nvPr/>
        </p:nvSpPr>
        <p:spPr>
          <a:xfrm>
            <a:off x="6648643" y="1820043"/>
            <a:ext cx="290732" cy="1232876"/>
          </a:xfrm>
          <a:prstGeom prst="lef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15" name="Obje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6972745"/>
              </p:ext>
            </p:extLst>
          </p:nvPr>
        </p:nvGraphicFramePr>
        <p:xfrm>
          <a:off x="6939375" y="2580543"/>
          <a:ext cx="2051681" cy="36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65" name="…quation" r:id="rId9" imgW="2209800" imgH="393700" progId="Equation.3">
                  <p:embed/>
                </p:oleObj>
              </mc:Choice>
              <mc:Fallback>
                <p:oleObj name="…quation" r:id="rId9" imgW="22098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39375" y="2580543"/>
                        <a:ext cx="2051681" cy="36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7243194"/>
              </p:ext>
            </p:extLst>
          </p:nvPr>
        </p:nvGraphicFramePr>
        <p:xfrm>
          <a:off x="6939375" y="1908073"/>
          <a:ext cx="1888879" cy="401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66" name="…quation" r:id="rId11" imgW="1854200" imgH="393700" progId="Equation.3">
                  <p:embed/>
                </p:oleObj>
              </mc:Choice>
              <mc:Fallback>
                <p:oleObj name="…quation" r:id="rId11" imgW="1854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939375" y="1908073"/>
                        <a:ext cx="1888879" cy="401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Image 13" descr="Condition_initiale_256x256_beta_100_omega0.1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21" y="3306473"/>
            <a:ext cx="2844266" cy="2133199"/>
          </a:xfrm>
          <a:prstGeom prst="rect">
            <a:avLst/>
          </a:prstGeom>
        </p:spPr>
      </p:pic>
      <p:pic>
        <p:nvPicPr>
          <p:cNvPr id="18" name="Image 17" descr="Condition_initiale_256x256_beta_1000_omega0.1.jpg"/>
          <p:cNvPicPr>
            <a:picLocks noChangeAspect="1"/>
          </p:cNvPicPr>
          <p:nvPr/>
        </p:nvPicPr>
        <p:blipFill>
          <a:blip r:embed="rId1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687" y="3315424"/>
            <a:ext cx="2832330" cy="2124248"/>
          </a:xfrm>
          <a:prstGeom prst="rect">
            <a:avLst/>
          </a:prstGeom>
        </p:spPr>
      </p:pic>
      <p:pic>
        <p:nvPicPr>
          <p:cNvPr id="19" name="Image 18" descr="Condition_initiale_256x256_beta_10000_omega0.1.jp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017" y="3306473"/>
            <a:ext cx="2844264" cy="2133199"/>
          </a:xfrm>
          <a:prstGeom prst="rect">
            <a:avLst/>
          </a:prstGeom>
        </p:spPr>
      </p:pic>
      <p:graphicFrame>
        <p:nvGraphicFramePr>
          <p:cNvPr id="24" name="Obje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0744733"/>
              </p:ext>
            </p:extLst>
          </p:nvPr>
        </p:nvGraphicFramePr>
        <p:xfrm>
          <a:off x="918576" y="6014935"/>
          <a:ext cx="1568311" cy="424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67" name="…quation" r:id="rId16" imgW="546100" imgH="203200" progId="Equation.3">
                  <p:embed/>
                </p:oleObj>
              </mc:Choice>
              <mc:Fallback>
                <p:oleObj name="…quation" r:id="rId16" imgW="546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918576" y="6014935"/>
                        <a:ext cx="1568311" cy="424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4023728"/>
              </p:ext>
            </p:extLst>
          </p:nvPr>
        </p:nvGraphicFramePr>
        <p:xfrm>
          <a:off x="3624312" y="6014936"/>
          <a:ext cx="1741359" cy="424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68" name="…quation" r:id="rId18" imgW="622300" imgH="203200" progId="Equation.3">
                  <p:embed/>
                </p:oleObj>
              </mc:Choice>
              <mc:Fallback>
                <p:oleObj name="…quation" r:id="rId18" imgW="622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624312" y="6014936"/>
                        <a:ext cx="1741359" cy="424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2962306"/>
              </p:ext>
            </p:extLst>
          </p:nvPr>
        </p:nvGraphicFramePr>
        <p:xfrm>
          <a:off x="6590124" y="6001449"/>
          <a:ext cx="1655125" cy="424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69" name="…quation" r:id="rId20" imgW="698500" imgH="203200" progId="Equation.3">
                  <p:embed/>
                </p:oleObj>
              </mc:Choice>
              <mc:Fallback>
                <p:oleObj name="…quation" r:id="rId20" imgW="698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590124" y="6001449"/>
                        <a:ext cx="1655125" cy="424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66280"/>
              </p:ext>
            </p:extLst>
          </p:nvPr>
        </p:nvGraphicFramePr>
        <p:xfrm>
          <a:off x="3040117" y="5281574"/>
          <a:ext cx="2964899" cy="71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470" name="…quation" r:id="rId22" imgW="673100" imgH="203200" progId="Equation.3">
                  <p:embed/>
                </p:oleObj>
              </mc:Choice>
              <mc:Fallback>
                <p:oleObj name="…quation" r:id="rId22" imgW="673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040117" y="5281574"/>
                        <a:ext cx="2964899" cy="719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9494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Quelques résultats 2D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sz="2000" i="1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 smtClean="0"/>
          </a:p>
        </p:txBody>
      </p:sp>
      <p:pic>
        <p:nvPicPr>
          <p:cNvPr id="4" name="Image 3" descr="Solution_256x256_beta_100_omega0.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5275"/>
            <a:ext cx="3064685" cy="2298514"/>
          </a:xfrm>
          <a:prstGeom prst="rect">
            <a:avLst/>
          </a:prstGeom>
        </p:spPr>
      </p:pic>
      <p:pic>
        <p:nvPicPr>
          <p:cNvPr id="5" name="Image 4" descr="Solution_256x256_beta_100_omega1.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058" y="1965275"/>
            <a:ext cx="3092676" cy="2319507"/>
          </a:xfrm>
          <a:prstGeom prst="rect">
            <a:avLst/>
          </a:prstGeom>
        </p:spPr>
      </p:pic>
      <p:pic>
        <p:nvPicPr>
          <p:cNvPr id="7" name="Image 6" descr="Solution_256x256_beta_100_omega5.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733" y="1965275"/>
            <a:ext cx="3064685" cy="2298514"/>
          </a:xfrm>
          <a:prstGeom prst="rect">
            <a:avLst/>
          </a:prstGeom>
        </p:spPr>
      </p:pic>
      <p:pic>
        <p:nvPicPr>
          <p:cNvPr id="8" name="Image 7" descr="Solution_256x256_beta_1000_omega1.0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057" y="4242244"/>
            <a:ext cx="3109873" cy="2332406"/>
          </a:xfrm>
          <a:prstGeom prst="rect">
            <a:avLst/>
          </a:prstGeom>
        </p:spPr>
      </p:pic>
      <p:pic>
        <p:nvPicPr>
          <p:cNvPr id="9" name="Image 8" descr="Solution_256x256_beta_1000_omega5.0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733" y="4242244"/>
            <a:ext cx="3109874" cy="2332405"/>
          </a:xfrm>
          <a:prstGeom prst="rect">
            <a:avLst/>
          </a:prstGeom>
        </p:spPr>
      </p:pic>
      <p:pic>
        <p:nvPicPr>
          <p:cNvPr id="10" name="Image 9" descr="Solution_256x256_beta_1000_omega0.1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243"/>
            <a:ext cx="3109874" cy="2332405"/>
          </a:xfrm>
          <a:prstGeom prst="rect">
            <a:avLst/>
          </a:prstGeom>
        </p:spPr>
      </p:pic>
      <p:graphicFrame>
        <p:nvGraphicFramePr>
          <p:cNvPr id="11" name="Obje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981766"/>
              </p:ext>
            </p:extLst>
          </p:nvPr>
        </p:nvGraphicFramePr>
        <p:xfrm>
          <a:off x="692833" y="4060588"/>
          <a:ext cx="1793262" cy="3757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47" name="…quation" r:id="rId9" imgW="1104900" imgH="203200" progId="Equation.3">
                  <p:embed/>
                </p:oleObj>
              </mc:Choice>
              <mc:Fallback>
                <p:oleObj name="…quation" r:id="rId9" imgW="1104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2833" y="4060588"/>
                        <a:ext cx="1793262" cy="3757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7423937"/>
              </p:ext>
            </p:extLst>
          </p:nvPr>
        </p:nvGraphicFramePr>
        <p:xfrm>
          <a:off x="692833" y="6371448"/>
          <a:ext cx="1793262" cy="3085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48" name="…quation" r:id="rId11" imgW="1181100" imgH="203200" progId="Equation.3">
                  <p:embed/>
                </p:oleObj>
              </mc:Choice>
              <mc:Fallback>
                <p:oleObj name="…quation" r:id="rId11" imgW="1181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92833" y="6371448"/>
                        <a:ext cx="1793262" cy="3085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2153069"/>
              </p:ext>
            </p:extLst>
          </p:nvPr>
        </p:nvGraphicFramePr>
        <p:xfrm>
          <a:off x="3695281" y="6389478"/>
          <a:ext cx="1688456" cy="290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49" name="…quation" r:id="rId13" imgW="1181100" imgH="203200" progId="Equation.3">
                  <p:embed/>
                </p:oleObj>
              </mc:Choice>
              <mc:Fallback>
                <p:oleObj name="…quation" r:id="rId13" imgW="1181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695281" y="6389478"/>
                        <a:ext cx="1688456" cy="290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2138820"/>
              </p:ext>
            </p:extLst>
          </p:nvPr>
        </p:nvGraphicFramePr>
        <p:xfrm>
          <a:off x="3695280" y="4060589"/>
          <a:ext cx="1688457" cy="3757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50" name="…quation" r:id="rId15" imgW="1104900" imgH="203200" progId="Equation.3">
                  <p:embed/>
                </p:oleObj>
              </mc:Choice>
              <mc:Fallback>
                <p:oleObj name="…quation" r:id="rId15" imgW="1104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695280" y="4060589"/>
                        <a:ext cx="1688457" cy="3757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8747705"/>
              </p:ext>
            </p:extLst>
          </p:nvPr>
        </p:nvGraphicFramePr>
        <p:xfrm>
          <a:off x="6552951" y="4081581"/>
          <a:ext cx="2133849" cy="354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51" name="…quation" r:id="rId17" imgW="1117600" imgH="203200" progId="Equation.3">
                  <p:embed/>
                </p:oleObj>
              </mc:Choice>
              <mc:Fallback>
                <p:oleObj name="…quation" r:id="rId17" imgW="1117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552951" y="4081581"/>
                        <a:ext cx="2133849" cy="354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806075"/>
              </p:ext>
            </p:extLst>
          </p:nvPr>
        </p:nvGraphicFramePr>
        <p:xfrm>
          <a:off x="6729478" y="6371448"/>
          <a:ext cx="1957322" cy="3085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52" name="…quation" r:id="rId19" imgW="1193800" imgH="203200" progId="Equation.3">
                  <p:embed/>
                </p:oleObj>
              </mc:Choice>
              <mc:Fallback>
                <p:oleObj name="…quation" r:id="rId19" imgW="1193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729478" y="6371448"/>
                        <a:ext cx="1957322" cy="3085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3975001"/>
              </p:ext>
            </p:extLst>
          </p:nvPr>
        </p:nvGraphicFramePr>
        <p:xfrm>
          <a:off x="1442982" y="1511300"/>
          <a:ext cx="3243405" cy="5596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53" name="…quation" r:id="rId21" imgW="1384300" imgH="177800" progId="Equation.3">
                  <p:embed/>
                </p:oleObj>
              </mc:Choice>
              <mc:Fallback>
                <p:oleObj name="…quation" r:id="rId21" imgW="1384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442982" y="1511300"/>
                        <a:ext cx="3243405" cy="5596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8619676"/>
              </p:ext>
            </p:extLst>
          </p:nvPr>
        </p:nvGraphicFramePr>
        <p:xfrm>
          <a:off x="6055929" y="1511300"/>
          <a:ext cx="2797430" cy="5823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354" name="…quation" r:id="rId23" imgW="1358900" imgH="177800" progId="Equation.3">
                  <p:embed/>
                </p:oleObj>
              </mc:Choice>
              <mc:Fallback>
                <p:oleObj name="…quation" r:id="rId23" imgW="13589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6055929" y="1511300"/>
                        <a:ext cx="2797430" cy="5823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20" name="Espace réservé du numéro de diapositive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7825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Efficacité du code en 2D </a:t>
            </a:r>
            <a:r>
              <a:rPr lang="fr-FR" dirty="0" err="1" smtClean="0"/>
              <a:t>OpenMP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sz="2000" i="1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 smtClean="0"/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438823"/>
              </p:ext>
            </p:extLst>
          </p:nvPr>
        </p:nvGraphicFramePr>
        <p:xfrm>
          <a:off x="179512" y="1661165"/>
          <a:ext cx="8507288" cy="1180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5327"/>
                <a:gridCol w="911495"/>
                <a:gridCol w="1063411"/>
                <a:gridCol w="1063411"/>
                <a:gridCol w="1063411"/>
                <a:gridCol w="1063411"/>
                <a:gridCol w="1063411"/>
                <a:gridCol w="1063411"/>
              </a:tblGrid>
              <a:tr h="54006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C00000"/>
                          </a:solidFill>
                        </a:rPr>
                        <a:t>Nb </a:t>
                      </a:r>
                      <a:r>
                        <a:rPr lang="fr-FR" dirty="0" err="1" smtClean="0">
                          <a:solidFill>
                            <a:srgbClr val="C00000"/>
                          </a:solidFill>
                        </a:rPr>
                        <a:t>coeurs</a:t>
                      </a:r>
                      <a:endParaRPr lang="fr-FR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fr-FR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fr-FR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fr-FR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C00000"/>
                          </a:solidFill>
                        </a:rPr>
                        <a:t>8</a:t>
                      </a:r>
                      <a:endParaRPr lang="fr-FR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C00000"/>
                          </a:solidFill>
                        </a:rPr>
                        <a:t>16</a:t>
                      </a:r>
                      <a:endParaRPr lang="fr-FR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C00000"/>
                          </a:solidFill>
                        </a:rPr>
                        <a:t>32</a:t>
                      </a:r>
                      <a:endParaRPr lang="fr-FR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C00000"/>
                          </a:solidFill>
                        </a:rPr>
                        <a:t>64</a:t>
                      </a:r>
                      <a:endParaRPr lang="fr-FR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54006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008000"/>
                          </a:solidFill>
                        </a:rPr>
                        <a:t>Temps</a:t>
                      </a:r>
                    </a:p>
                    <a:p>
                      <a:pPr algn="ctr"/>
                      <a:r>
                        <a:rPr lang="fr-FR" dirty="0" smtClean="0">
                          <a:solidFill>
                            <a:srgbClr val="008000"/>
                          </a:solidFill>
                        </a:rPr>
                        <a:t>secondes</a:t>
                      </a:r>
                      <a:endParaRPr lang="fr-FR" dirty="0">
                        <a:solidFill>
                          <a:srgbClr val="008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008000"/>
                          </a:solidFill>
                        </a:rPr>
                        <a:t>800</a:t>
                      </a:r>
                      <a:endParaRPr lang="fr-FR" dirty="0">
                        <a:solidFill>
                          <a:srgbClr val="008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008000"/>
                          </a:solidFill>
                        </a:rPr>
                        <a:t>400</a:t>
                      </a:r>
                      <a:endParaRPr lang="fr-FR" dirty="0">
                        <a:solidFill>
                          <a:srgbClr val="008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008000"/>
                          </a:solidFill>
                        </a:rPr>
                        <a:t>200</a:t>
                      </a:r>
                      <a:endParaRPr lang="fr-FR" dirty="0">
                        <a:solidFill>
                          <a:srgbClr val="008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008000"/>
                          </a:solidFill>
                        </a:rPr>
                        <a:t>130</a:t>
                      </a:r>
                      <a:endParaRPr lang="fr-FR" dirty="0">
                        <a:solidFill>
                          <a:srgbClr val="008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008000"/>
                          </a:solidFill>
                        </a:rPr>
                        <a:t>130</a:t>
                      </a:r>
                      <a:endParaRPr lang="fr-FR" dirty="0">
                        <a:solidFill>
                          <a:srgbClr val="008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008000"/>
                          </a:solidFill>
                        </a:rPr>
                        <a:t>250</a:t>
                      </a:r>
                      <a:endParaRPr lang="fr-FR" dirty="0">
                        <a:solidFill>
                          <a:srgbClr val="008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solidFill>
                            <a:srgbClr val="008000"/>
                          </a:solidFill>
                        </a:rPr>
                        <a:t>460</a:t>
                      </a:r>
                      <a:endParaRPr lang="fr-FR" dirty="0">
                        <a:solidFill>
                          <a:srgbClr val="008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5416215"/>
              </p:ext>
            </p:extLst>
          </p:nvPr>
        </p:nvGraphicFramePr>
        <p:xfrm>
          <a:off x="179512" y="2841305"/>
          <a:ext cx="8507288" cy="1872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2" name="Feuille de calcul" r:id="rId3" imgW="7416800" imgH="2768600" progId="Excel.Sheet.12">
                  <p:embed/>
                </p:oleObj>
              </mc:Choice>
              <mc:Fallback>
                <p:oleObj name="Feuille de calcul" r:id="rId3" imgW="7416800" imgH="2768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512" y="2841305"/>
                        <a:ext cx="8507288" cy="18728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14718"/>
              </p:ext>
            </p:extLst>
          </p:nvPr>
        </p:nvGraphicFramePr>
        <p:xfrm>
          <a:off x="1609702" y="4633669"/>
          <a:ext cx="6206294" cy="22243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3" name="Feuille de calcul" r:id="rId5" imgW="5283200" imgH="2768600" progId="Excel.Sheet.12">
                  <p:embed/>
                </p:oleObj>
              </mc:Choice>
              <mc:Fallback>
                <p:oleObj name="Feuille de calcul" r:id="rId5" imgW="5283200" imgH="2768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09702" y="4633669"/>
                        <a:ext cx="6206294" cy="22243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7825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Ne pas mettre </a:t>
            </a:r>
            <a:r>
              <a:rPr lang="fr-FR" dirty="0" err="1" smtClean="0"/>
              <a:t>OpenMP</a:t>
            </a:r>
            <a:r>
              <a:rPr lang="fr-FR" dirty="0" smtClean="0"/>
              <a:t> à la poubelle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sz="2000" i="1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 smtClean="0"/>
          </a:p>
        </p:txBody>
      </p:sp>
      <p:sp>
        <p:nvSpPr>
          <p:cNvPr id="9" name="Rectangle 8"/>
          <p:cNvSpPr/>
          <p:nvPr/>
        </p:nvSpPr>
        <p:spPr>
          <a:xfrm>
            <a:off x="1815482" y="1363586"/>
            <a:ext cx="604867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dirty="0"/>
          </a:p>
          <a:p>
            <a:r>
              <a:rPr lang="fr-FR" b="1" dirty="0" smtClean="0"/>
              <a:t>                      </a:t>
            </a:r>
            <a:r>
              <a:rPr lang="fr-FR" b="1" dirty="0" smtClean="0">
                <a:solidFill>
                  <a:srgbClr val="C00000"/>
                </a:solidFill>
              </a:rPr>
              <a:t>   Mono  1        2         4       8       16   32   64   128 </a:t>
            </a:r>
          </a:p>
          <a:p>
            <a:r>
              <a:rPr lang="fi-FI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mpi                 2175      1220  609   345    236  117   58   29   13 </a:t>
            </a:r>
            <a:endParaRPr lang="fr-FR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CG                   2175      790   381     234    195  103  74    69   41 </a:t>
            </a:r>
            <a:endParaRPr lang="fr-FR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FG                    2175     785    384    236    194  131   309  514 475 </a:t>
            </a:r>
            <a:endParaRPr lang="fr-FR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fr-FR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Ideal</a:t>
            </a:r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 2175     1087  543     271    135   33    16     8     4 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Image 9" descr="Poisson_UV2000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815482" y="3117912"/>
            <a:ext cx="5808244" cy="3740088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251520" y="241159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 UV-100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251519" y="5160097"/>
            <a:ext cx="1215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 UV-2000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5119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Version 3D : MPI/</a:t>
            </a:r>
            <a:r>
              <a:rPr lang="fr-FR" dirty="0" err="1" smtClean="0"/>
              <a:t>OpenMP</a:t>
            </a:r>
            <a:endParaRPr lang="fr-FR" dirty="0"/>
          </a:p>
        </p:txBody>
      </p:sp>
      <p:sp>
        <p:nvSpPr>
          <p:cNvPr id="5" name="Parallélogramme 4"/>
          <p:cNvSpPr/>
          <p:nvPr/>
        </p:nvSpPr>
        <p:spPr>
          <a:xfrm>
            <a:off x="457200" y="3107293"/>
            <a:ext cx="2283467" cy="878149"/>
          </a:xfrm>
          <a:prstGeom prst="parallelogram">
            <a:avLst>
              <a:gd name="adj" fmla="val 8808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Parallélogramme 14"/>
          <p:cNvSpPr/>
          <p:nvPr/>
        </p:nvSpPr>
        <p:spPr>
          <a:xfrm>
            <a:off x="457200" y="2668218"/>
            <a:ext cx="2283467" cy="878149"/>
          </a:xfrm>
          <a:prstGeom prst="parallelogram">
            <a:avLst>
              <a:gd name="adj" fmla="val 8808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Parallélogramme 15"/>
          <p:cNvSpPr/>
          <p:nvPr/>
        </p:nvSpPr>
        <p:spPr>
          <a:xfrm>
            <a:off x="457200" y="2229143"/>
            <a:ext cx="2283467" cy="878149"/>
          </a:xfrm>
          <a:prstGeom prst="parallelogram">
            <a:avLst>
              <a:gd name="adj" fmla="val 8808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Parallélogramme 16"/>
          <p:cNvSpPr/>
          <p:nvPr/>
        </p:nvSpPr>
        <p:spPr>
          <a:xfrm>
            <a:off x="609600" y="1694767"/>
            <a:ext cx="2283467" cy="878149"/>
          </a:xfrm>
          <a:prstGeom prst="parallelogram">
            <a:avLst>
              <a:gd name="adj" fmla="val 8808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8" name="Connecteur droit avec flèche 17"/>
          <p:cNvCxnSpPr/>
          <p:nvPr/>
        </p:nvCxnSpPr>
        <p:spPr>
          <a:xfrm flipV="1">
            <a:off x="135116" y="2175106"/>
            <a:ext cx="0" cy="151311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/>
          <p:nvPr/>
        </p:nvCxnSpPr>
        <p:spPr>
          <a:xfrm>
            <a:off x="171260" y="4431273"/>
            <a:ext cx="1637104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/>
          <p:cNvCxnSpPr/>
          <p:nvPr/>
        </p:nvCxnSpPr>
        <p:spPr>
          <a:xfrm flipV="1">
            <a:off x="171260" y="2668218"/>
            <a:ext cx="1131206" cy="135775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ZoneTexte 23"/>
          <p:cNvSpPr txBox="1"/>
          <p:nvPr/>
        </p:nvSpPr>
        <p:spPr>
          <a:xfrm>
            <a:off x="1808364" y="422337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x</a:t>
            </a:r>
            <a:endParaRPr lang="fr-FR" dirty="0"/>
          </a:p>
        </p:txBody>
      </p:sp>
      <p:sp>
        <p:nvSpPr>
          <p:cNvPr id="25" name="ZoneTexte 24"/>
          <p:cNvSpPr txBox="1"/>
          <p:nvPr/>
        </p:nvSpPr>
        <p:spPr>
          <a:xfrm>
            <a:off x="1157891" y="2737960"/>
            <a:ext cx="28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y</a:t>
            </a:r>
          </a:p>
        </p:txBody>
      </p:sp>
      <p:sp>
        <p:nvSpPr>
          <p:cNvPr id="26" name="ZoneTexte 25"/>
          <p:cNvSpPr txBox="1"/>
          <p:nvPr/>
        </p:nvSpPr>
        <p:spPr>
          <a:xfrm>
            <a:off x="171260" y="2044477"/>
            <a:ext cx="275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z</a:t>
            </a:r>
          </a:p>
        </p:txBody>
      </p:sp>
      <p:sp>
        <p:nvSpPr>
          <p:cNvPr id="27" name="Flèche vers la droite 26"/>
          <p:cNvSpPr/>
          <p:nvPr/>
        </p:nvSpPr>
        <p:spPr>
          <a:xfrm>
            <a:off x="3594095" y="2737960"/>
            <a:ext cx="1378187" cy="639533"/>
          </a:xfrm>
          <a:prstGeom prst="rightArrow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Parallélogramme 35"/>
          <p:cNvSpPr/>
          <p:nvPr/>
        </p:nvSpPr>
        <p:spPr>
          <a:xfrm rot="19960256">
            <a:off x="4999557" y="1763425"/>
            <a:ext cx="2364378" cy="1778532"/>
          </a:xfrm>
          <a:prstGeom prst="parallelogram">
            <a:avLst>
              <a:gd name="adj" fmla="val 6579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Parallélogramme 36"/>
          <p:cNvSpPr/>
          <p:nvPr/>
        </p:nvSpPr>
        <p:spPr>
          <a:xfrm rot="19960256">
            <a:off x="5543802" y="1763455"/>
            <a:ext cx="2364226" cy="1778532"/>
          </a:xfrm>
          <a:prstGeom prst="parallelogram">
            <a:avLst>
              <a:gd name="adj" fmla="val 6579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Parallélogramme 37"/>
          <p:cNvSpPr/>
          <p:nvPr/>
        </p:nvSpPr>
        <p:spPr>
          <a:xfrm rot="19960256">
            <a:off x="6098013" y="1774181"/>
            <a:ext cx="2317522" cy="1778532"/>
          </a:xfrm>
          <a:prstGeom prst="parallelogram">
            <a:avLst>
              <a:gd name="adj" fmla="val 6579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Parallélogramme 38"/>
          <p:cNvSpPr/>
          <p:nvPr/>
        </p:nvSpPr>
        <p:spPr>
          <a:xfrm rot="19960256">
            <a:off x="6636554" y="1791273"/>
            <a:ext cx="2419608" cy="1778532"/>
          </a:xfrm>
          <a:prstGeom prst="parallelogram">
            <a:avLst>
              <a:gd name="adj" fmla="val 6579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0" name="Connecteur droit avec flèche 39"/>
          <p:cNvCxnSpPr/>
          <p:nvPr/>
        </p:nvCxnSpPr>
        <p:spPr>
          <a:xfrm>
            <a:off x="5544772" y="4408045"/>
            <a:ext cx="1637104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avec flèche 40"/>
          <p:cNvCxnSpPr/>
          <p:nvPr/>
        </p:nvCxnSpPr>
        <p:spPr>
          <a:xfrm flipV="1">
            <a:off x="5362682" y="2664127"/>
            <a:ext cx="1479622" cy="102409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ZoneTexte 42"/>
          <p:cNvSpPr txBox="1"/>
          <p:nvPr/>
        </p:nvSpPr>
        <p:spPr>
          <a:xfrm>
            <a:off x="6102493" y="2922627"/>
            <a:ext cx="28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y</a:t>
            </a:r>
          </a:p>
        </p:txBody>
      </p:sp>
      <p:cxnSp>
        <p:nvCxnSpPr>
          <p:cNvPr id="44" name="Connecteur droit avec flèche 43"/>
          <p:cNvCxnSpPr/>
          <p:nvPr/>
        </p:nvCxnSpPr>
        <p:spPr>
          <a:xfrm flipV="1">
            <a:off x="5267481" y="2044477"/>
            <a:ext cx="0" cy="19814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ZoneTexte 47"/>
          <p:cNvSpPr txBox="1"/>
          <p:nvPr/>
        </p:nvSpPr>
        <p:spPr>
          <a:xfrm>
            <a:off x="5406847" y="2161593"/>
            <a:ext cx="275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z</a:t>
            </a:r>
          </a:p>
        </p:txBody>
      </p:sp>
      <p:sp>
        <p:nvSpPr>
          <p:cNvPr id="51" name="ZoneTexte 50"/>
          <p:cNvSpPr txBox="1"/>
          <p:nvPr/>
        </p:nvSpPr>
        <p:spPr>
          <a:xfrm>
            <a:off x="7262091" y="422337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x</a:t>
            </a:r>
            <a:endParaRPr lang="fr-FR" dirty="0"/>
          </a:p>
        </p:txBody>
      </p:sp>
      <p:sp>
        <p:nvSpPr>
          <p:cNvPr id="54" name="ZoneTexte 53"/>
          <p:cNvSpPr txBox="1"/>
          <p:nvPr/>
        </p:nvSpPr>
        <p:spPr>
          <a:xfrm>
            <a:off x="447109" y="4592711"/>
            <a:ext cx="811926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/>
              <a:t>Le moment angulaire nous oblige à ce découpage</a:t>
            </a:r>
          </a:p>
          <a:p>
            <a:r>
              <a:rPr lang="fr-FR" sz="2000" dirty="0" smtClean="0">
                <a:solidFill>
                  <a:srgbClr val="FF0000"/>
                </a:solidFill>
              </a:rPr>
              <a:t>Inconvénient : MPI pure Nombre processus == </a:t>
            </a:r>
            <a:r>
              <a:rPr lang="fr-FR" sz="2000" dirty="0" err="1" smtClean="0">
                <a:solidFill>
                  <a:srgbClr val="FF0000"/>
                </a:solidFill>
              </a:rPr>
              <a:t>Nz</a:t>
            </a:r>
            <a:r>
              <a:rPr lang="fr-FR" sz="2000" dirty="0" smtClean="0">
                <a:solidFill>
                  <a:srgbClr val="FF0000"/>
                </a:solidFill>
              </a:rPr>
              <a:t>!</a:t>
            </a:r>
          </a:p>
          <a:p>
            <a:r>
              <a:rPr lang="fr-FR" sz="2000" dirty="0" smtClean="0">
                <a:solidFill>
                  <a:srgbClr val="008000"/>
                </a:solidFill>
              </a:rPr>
              <a:t>Solution : Open MP + architecture SMP +Cluster ! </a:t>
            </a:r>
          </a:p>
          <a:p>
            <a:r>
              <a:rPr lang="fr-FR" sz="2000" dirty="0">
                <a:solidFill>
                  <a:srgbClr val="FF6600"/>
                </a:solidFill>
              </a:rPr>
              <a:t>V</a:t>
            </a:r>
            <a:r>
              <a:rPr lang="fr-FR" sz="2000" dirty="0" smtClean="0">
                <a:solidFill>
                  <a:srgbClr val="FF6600"/>
                </a:solidFill>
              </a:rPr>
              <a:t>ersion optimisée d’</a:t>
            </a:r>
            <a:r>
              <a:rPr lang="fr-FR" sz="2000" dirty="0" err="1" smtClean="0">
                <a:solidFill>
                  <a:srgbClr val="FF6600"/>
                </a:solidFill>
              </a:rPr>
              <a:t>OpenMP</a:t>
            </a:r>
            <a:r>
              <a:rPr lang="fr-FR" sz="2000" dirty="0" smtClean="0">
                <a:solidFill>
                  <a:srgbClr val="FF6600"/>
                </a:solidFill>
              </a:rPr>
              <a:t>. </a:t>
            </a:r>
            <a:endParaRPr lang="fr-FR" sz="2000" dirty="0">
              <a:solidFill>
                <a:srgbClr val="FF6600"/>
              </a:solidFill>
            </a:endParaRPr>
          </a:p>
          <a:p>
            <a:r>
              <a:rPr lang="fr-FR" sz="2000" dirty="0" smtClean="0">
                <a:solidFill>
                  <a:srgbClr val="FF6600"/>
                </a:solidFill>
              </a:rPr>
              <a:t>Version avec </a:t>
            </a:r>
            <a:r>
              <a:rPr lang="fr-FR" sz="2000" dirty="0" err="1" smtClean="0">
                <a:solidFill>
                  <a:srgbClr val="FF6600"/>
                </a:solidFill>
              </a:rPr>
              <a:t>OpenACC</a:t>
            </a:r>
            <a:r>
              <a:rPr lang="fr-FR" sz="2000" dirty="0" smtClean="0">
                <a:solidFill>
                  <a:srgbClr val="FF6600"/>
                </a:solidFill>
              </a:rPr>
              <a:t>. </a:t>
            </a:r>
          </a:p>
          <a:p>
            <a:r>
              <a:rPr lang="fr-FR" sz="2000" dirty="0" smtClean="0">
                <a:solidFill>
                  <a:srgbClr val="008000"/>
                </a:solidFill>
              </a:rPr>
              <a:t>Bibliothèque(s) obligatoire(s) (2D) : FFTW. (3D) : FFTW, MPI.</a:t>
            </a:r>
          </a:p>
          <a:p>
            <a:r>
              <a:rPr lang="fr-FR" sz="2000" dirty="0" smtClean="0">
                <a:solidFill>
                  <a:srgbClr val="008000"/>
                </a:solidFill>
              </a:rPr>
              <a:t>Option pour IO : ADIOS/HDF5</a:t>
            </a:r>
            <a:endParaRPr lang="fr-FR" sz="2000" dirty="0">
              <a:solidFill>
                <a:srgbClr val="00800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4406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6" grpId="0" animBg="1"/>
      <p:bldP spid="37" grpId="0" animBg="1"/>
      <p:bldP spid="38" grpId="0" animBg="1"/>
      <p:bldP spid="39" grpId="0" animBg="1"/>
      <p:bldP spid="43" grpId="0"/>
      <p:bldP spid="48" grpId="0"/>
      <p:bldP spid="5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Quelques résultats 3D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sz="2000" i="1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 smtClean="0"/>
          </a:p>
        </p:txBody>
      </p:sp>
      <p:pic>
        <p:nvPicPr>
          <p:cNvPr id="4" name="Image 3" descr="256x256x256_2081_51.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91" y="1643366"/>
            <a:ext cx="7826510" cy="5217674"/>
          </a:xfrm>
          <a:prstGeom prst="rect">
            <a:avLst/>
          </a:prstGeom>
        </p:spPr>
      </p:pic>
      <p:graphicFrame>
        <p:nvGraphicFramePr>
          <p:cNvPr id="5" name="Obje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0699553"/>
              </p:ext>
            </p:extLst>
          </p:nvPr>
        </p:nvGraphicFramePr>
        <p:xfrm>
          <a:off x="5187216" y="1316038"/>
          <a:ext cx="2970434" cy="317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76" name="…quation" r:id="rId4" imgW="1663700" imgH="177800" progId="Equation.3">
                  <p:embed/>
                </p:oleObj>
              </mc:Choice>
              <mc:Fallback>
                <p:oleObj name="…quation" r:id="rId4" imgW="16637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87216" y="1316038"/>
                        <a:ext cx="2970434" cy="317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5237928"/>
              </p:ext>
            </p:extLst>
          </p:nvPr>
        </p:nvGraphicFramePr>
        <p:xfrm>
          <a:off x="2099252" y="1384472"/>
          <a:ext cx="2338753" cy="3341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77" name="…quation" r:id="rId6" imgW="1422400" imgH="203200" progId="Equation.3">
                  <p:embed/>
                </p:oleObj>
              </mc:Choice>
              <mc:Fallback>
                <p:oleObj name="…quation" r:id="rId6" imgW="1422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99252" y="1384472"/>
                        <a:ext cx="2338753" cy="3341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2951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Qu’est-ce qu’un condensat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i="1" dirty="0" smtClean="0">
                <a:solidFill>
                  <a:srgbClr val="FF0000"/>
                </a:solidFill>
              </a:rPr>
              <a:t>Physique classique, théorie de la cinétique des gaz </a:t>
            </a:r>
            <a:r>
              <a:rPr lang="fr-FR" sz="2400" dirty="0" smtClean="0"/>
              <a:t>: </a:t>
            </a:r>
          </a:p>
          <a:p>
            <a:pPr marL="0" indent="0">
              <a:buNone/>
            </a:pPr>
            <a:r>
              <a:rPr lang="fr-FR" sz="2400" dirty="0" smtClean="0"/>
              <a:t>Un gaz est un ensemble de Matière dont </a:t>
            </a:r>
            <a:r>
              <a:rPr lang="fr-FR" sz="2400" dirty="0"/>
              <a:t>l</a:t>
            </a:r>
            <a:r>
              <a:rPr lang="fr-FR" sz="2400" dirty="0" smtClean="0"/>
              <a:t>a densité est si faible que les interactions entre deux atomes sont négligées</a:t>
            </a:r>
          </a:p>
          <a:p>
            <a:pPr marL="0" indent="0">
              <a:buNone/>
            </a:pPr>
            <a:endParaRPr lang="fr-FR" dirty="0" smtClean="0"/>
          </a:p>
          <a:p>
            <a:r>
              <a:rPr lang="fr-FR" sz="2400" i="1" dirty="0" smtClean="0">
                <a:solidFill>
                  <a:srgbClr val="FF0000"/>
                </a:solidFill>
              </a:rPr>
              <a:t>Physique Quantique </a:t>
            </a:r>
            <a:r>
              <a:rPr lang="fr-FR" sz="2400" dirty="0" smtClean="0"/>
              <a:t>: </a:t>
            </a:r>
          </a:p>
          <a:p>
            <a:pPr marL="0" indent="0">
              <a:buNone/>
            </a:pPr>
            <a:r>
              <a:rPr lang="fr-FR" sz="2400" dirty="0" smtClean="0"/>
              <a:t>Le Principe d’indétermination de Heisenberg (                   ), donc </a:t>
            </a:r>
          </a:p>
          <a:p>
            <a:pPr marL="0" indent="0" algn="ctr">
              <a:buNone/>
            </a:pPr>
            <a:r>
              <a:rPr lang="fr-FR" sz="2400" dirty="0" smtClean="0">
                <a:solidFill>
                  <a:srgbClr val="FF0000"/>
                </a:solidFill>
              </a:rPr>
              <a:t>Une particule est un paquet d’ondes.</a:t>
            </a:r>
          </a:p>
          <a:p>
            <a:pPr marL="0" indent="0">
              <a:buNone/>
            </a:pPr>
            <a:r>
              <a:rPr lang="fr-FR" sz="2400" dirty="0" smtClean="0">
                <a:solidFill>
                  <a:srgbClr val="000000"/>
                </a:solidFill>
              </a:rPr>
              <a:t>Cette délocalisation est quantifiée par la longueur d’onde thermique de Broglie :</a:t>
            </a:r>
          </a:p>
          <a:p>
            <a:pPr marL="0" indent="0" algn="ctr">
              <a:buNone/>
            </a:pPr>
            <a:endParaRPr lang="fr-FR" sz="2400" dirty="0" smtClean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fr-FR" dirty="0"/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578566"/>
              </p:ext>
            </p:extLst>
          </p:nvPr>
        </p:nvGraphicFramePr>
        <p:xfrm>
          <a:off x="6288057" y="3954386"/>
          <a:ext cx="1213296" cy="318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36" name="…quation" r:id="rId4" imgW="774700" imgH="203200" progId="Equation.3">
                  <p:embed/>
                </p:oleObj>
              </mc:Choice>
              <mc:Fallback>
                <p:oleObj name="…quation" r:id="rId4" imgW="774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88057" y="3954386"/>
                        <a:ext cx="1213296" cy="318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6099107"/>
              </p:ext>
            </p:extLst>
          </p:nvPr>
        </p:nvGraphicFramePr>
        <p:xfrm>
          <a:off x="7832168" y="4771838"/>
          <a:ext cx="314761" cy="3960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37" name="…quation" r:id="rId6" imgW="139700" imgH="177800" progId="Equation.3">
                  <p:embed/>
                </p:oleObj>
              </mc:Choice>
              <mc:Fallback>
                <p:oleObj name="…quation" r:id="rId6" imgW="1397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832168" y="4771838"/>
                        <a:ext cx="314761" cy="3960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7777453"/>
              </p:ext>
            </p:extLst>
          </p:nvPr>
        </p:nvGraphicFramePr>
        <p:xfrm>
          <a:off x="3392582" y="5311176"/>
          <a:ext cx="2499744" cy="10957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38" name="…quation" r:id="rId8" imgW="927100" imgH="406400" progId="Equation.3">
                  <p:embed/>
                </p:oleObj>
              </mc:Choice>
              <mc:Fallback>
                <p:oleObj name="…quation" r:id="rId8" imgW="9271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392582" y="5311176"/>
                        <a:ext cx="2499744" cy="10957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853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Quelques résultats 3D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sz="2000" i="1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 smtClean="0"/>
          </a:p>
        </p:txBody>
      </p:sp>
      <p:pic>
        <p:nvPicPr>
          <p:cNvPr id="5" name="Image 4" descr="256x256x256_2081_5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12" y="1600200"/>
            <a:ext cx="8049088" cy="4953686"/>
          </a:xfrm>
          <a:prstGeom prst="rect">
            <a:avLst/>
          </a:prstGeom>
        </p:spPr>
      </p:pic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0394932"/>
              </p:ext>
            </p:extLst>
          </p:nvPr>
        </p:nvGraphicFramePr>
        <p:xfrm>
          <a:off x="2815684" y="1214437"/>
          <a:ext cx="3138072" cy="452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26" name="…quation" r:id="rId4" imgW="1409700" imgH="203200" progId="Equation.3">
                  <p:embed/>
                </p:oleObj>
              </mc:Choice>
              <mc:Fallback>
                <p:oleObj name="…quation" r:id="rId4" imgW="1409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15684" y="1214437"/>
                        <a:ext cx="3138072" cy="452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4892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Quelques résultats 3D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sz="2000" i="1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 smtClean="0"/>
          </a:p>
        </p:txBody>
      </p:sp>
      <p:pic>
        <p:nvPicPr>
          <p:cNvPr id="5" name="Image 4" descr="256x256x256_2081_60.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62" y="1600200"/>
            <a:ext cx="7775822" cy="5183881"/>
          </a:xfrm>
          <a:prstGeom prst="rect">
            <a:avLst/>
          </a:prstGeom>
        </p:spPr>
      </p:pic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1274962"/>
              </p:ext>
            </p:extLst>
          </p:nvPr>
        </p:nvGraphicFramePr>
        <p:xfrm>
          <a:off x="2897616" y="1214438"/>
          <a:ext cx="2676224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49" name="…quation" r:id="rId4" imgW="1409700" imgH="203200" progId="Equation.3">
                  <p:embed/>
                </p:oleObj>
              </mc:Choice>
              <mc:Fallback>
                <p:oleObj name="…quation" r:id="rId4" imgW="1409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97616" y="1214438"/>
                        <a:ext cx="2676224" cy="385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4892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Quelques résultats 3D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sz="2000" i="1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 smtClean="0"/>
          </a:p>
        </p:txBody>
      </p:sp>
      <p:pic>
        <p:nvPicPr>
          <p:cNvPr id="5" name="Image 4" descr="256x256x256_2081_62.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1" y="1600200"/>
            <a:ext cx="8014597" cy="4939659"/>
          </a:xfrm>
          <a:prstGeom prst="rect">
            <a:avLst/>
          </a:prstGeom>
        </p:spPr>
      </p:pic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6769134"/>
              </p:ext>
            </p:extLst>
          </p:nvPr>
        </p:nvGraphicFramePr>
        <p:xfrm>
          <a:off x="3034170" y="1214437"/>
          <a:ext cx="2837653" cy="4090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72" name="…quation" r:id="rId5" imgW="1409700" imgH="203200" progId="Equation.3">
                  <p:embed/>
                </p:oleObj>
              </mc:Choice>
              <mc:Fallback>
                <p:oleObj name="…quation" r:id="rId5" imgW="1409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34170" y="1214437"/>
                        <a:ext cx="2837653" cy="4090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4892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Qu’est-ce qu’un condensat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fr-FR" sz="2400" dirty="0" smtClean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fr-FR" dirty="0"/>
          </a:p>
        </p:txBody>
      </p: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3066053"/>
              </p:ext>
            </p:extLst>
          </p:nvPr>
        </p:nvGraphicFramePr>
        <p:xfrm>
          <a:off x="457200" y="2902696"/>
          <a:ext cx="1539669" cy="6803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147" name="…quation" r:id="rId4" imgW="546100" imgH="241300" progId="Equation.3">
                  <p:embed/>
                </p:oleObj>
              </mc:Choice>
              <mc:Fallback>
                <p:oleObj name="…quation" r:id="rId4" imgW="546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" y="2902696"/>
                        <a:ext cx="1539669" cy="6803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6182961"/>
              </p:ext>
            </p:extLst>
          </p:nvPr>
        </p:nvGraphicFramePr>
        <p:xfrm>
          <a:off x="457200" y="4363697"/>
          <a:ext cx="1408869" cy="7234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148" name="…quation" r:id="rId6" imgW="469900" imgH="241300" progId="Equation.3">
                  <p:embed/>
                </p:oleObj>
              </mc:Choice>
              <mc:Fallback>
                <p:oleObj name="…quation" r:id="rId6" imgW="469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7200" y="4363697"/>
                        <a:ext cx="1408869" cy="7234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204444"/>
              </p:ext>
            </p:extLst>
          </p:nvPr>
        </p:nvGraphicFramePr>
        <p:xfrm>
          <a:off x="457200" y="5322640"/>
          <a:ext cx="1266514" cy="66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149" name="…quation" r:id="rId8" imgW="457200" imgH="241300" progId="Equation.3">
                  <p:embed/>
                </p:oleObj>
              </mc:Choice>
              <mc:Fallback>
                <p:oleObj name="…quation" r:id="rId8" imgW="457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7200" y="5322640"/>
                        <a:ext cx="1266514" cy="66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ZoneTexte 11"/>
          <p:cNvSpPr txBox="1"/>
          <p:nvPr/>
        </p:nvSpPr>
        <p:spPr>
          <a:xfrm>
            <a:off x="1996869" y="2902695"/>
            <a:ext cx="7014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Les atomes se déplacent sous forme désordonnée</a:t>
            </a:r>
            <a:endParaRPr lang="fr-FR" sz="2400" dirty="0"/>
          </a:p>
        </p:txBody>
      </p:sp>
      <p:sp>
        <p:nvSpPr>
          <p:cNvPr id="13" name="ZoneTexte 12"/>
          <p:cNvSpPr txBox="1"/>
          <p:nvPr/>
        </p:nvSpPr>
        <p:spPr>
          <a:xfrm>
            <a:off x="1966133" y="4363697"/>
            <a:ext cx="7014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Les atomes se déplacent sous forme de petits paquets d’ondes  </a:t>
            </a:r>
            <a:endParaRPr lang="fr-FR" sz="2400" dirty="0"/>
          </a:p>
        </p:txBody>
      </p:sp>
      <p:sp>
        <p:nvSpPr>
          <p:cNvPr id="14" name="ZoneTexte 13"/>
          <p:cNvSpPr txBox="1"/>
          <p:nvPr/>
        </p:nvSpPr>
        <p:spPr>
          <a:xfrm>
            <a:off x="1866069" y="5330235"/>
            <a:ext cx="7014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 </a:t>
            </a:r>
            <a:r>
              <a:rPr lang="fr-FR" sz="2400" dirty="0"/>
              <a:t>L</a:t>
            </a:r>
            <a:r>
              <a:rPr lang="fr-FR" sz="2400" dirty="0" smtClean="0"/>
              <a:t>es paquets d’ondes sont regroupés en un gros « paquet » : condensat de Bose-Einstein </a:t>
            </a:r>
            <a:endParaRPr lang="fr-FR" sz="2400" dirty="0"/>
          </a:p>
        </p:txBody>
      </p:sp>
      <p:cxnSp>
        <p:nvCxnSpPr>
          <p:cNvPr id="17" name="Connecteur droit 16"/>
          <p:cNvCxnSpPr>
            <a:stCxn id="3" idx="1"/>
          </p:cNvCxnSpPr>
          <p:nvPr/>
        </p:nvCxnSpPr>
        <p:spPr>
          <a:xfrm>
            <a:off x="457200" y="3863182"/>
            <a:ext cx="8423697" cy="0"/>
          </a:xfrm>
          <a:prstGeom prst="line">
            <a:avLst/>
          </a:prstGeom>
          <a:ln w="7620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11684" y="6126163"/>
            <a:ext cx="847511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aseline="30000" dirty="0" smtClean="0"/>
              <a:t>En général, les </a:t>
            </a:r>
            <a:r>
              <a:rPr lang="fr-FR" baseline="30000" dirty="0"/>
              <a:t>condensats atomiques sont </a:t>
            </a:r>
            <a:r>
              <a:rPr lang="fr-FR" baseline="30000" dirty="0" smtClean="0"/>
              <a:t>obtenus</a:t>
            </a:r>
            <a:r>
              <a:rPr lang="fr-FR" dirty="0" smtClean="0"/>
              <a:t> </a:t>
            </a:r>
            <a:r>
              <a:rPr lang="fr-FR" baseline="30000" dirty="0" smtClean="0"/>
              <a:t>expérimentalement </a:t>
            </a:r>
            <a:r>
              <a:rPr lang="fr-FR" baseline="30000" dirty="0"/>
              <a:t>à partir de gaz </a:t>
            </a:r>
            <a:r>
              <a:rPr lang="fr-FR" baseline="30000" dirty="0" smtClean="0"/>
              <a:t> </a:t>
            </a:r>
            <a:r>
              <a:rPr lang="fr-FR" baseline="30000" dirty="0"/>
              <a:t>issus de la famille des alcalins (première colonne de la classification périodique), comme le rubidium ou le césium. </a:t>
            </a:r>
          </a:p>
        </p:txBody>
      </p:sp>
      <p:graphicFrame>
        <p:nvGraphicFramePr>
          <p:cNvPr id="22" name="Obje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1370848"/>
              </p:ext>
            </p:extLst>
          </p:nvPr>
        </p:nvGraphicFramePr>
        <p:xfrm>
          <a:off x="2541100" y="1362492"/>
          <a:ext cx="3404020" cy="14921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150" name="…quation" r:id="rId10" imgW="927100" imgH="406400" progId="Equation.3">
                  <p:embed/>
                </p:oleObj>
              </mc:Choice>
              <mc:Fallback>
                <p:oleObj name="…quation" r:id="rId10" imgW="9271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541100" y="1362492"/>
                        <a:ext cx="3404020" cy="14921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2544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Qu’est-ce qu’un condensat 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fr-FR" sz="2400" dirty="0" smtClean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fr-FR" dirty="0"/>
          </a:p>
        </p:txBody>
      </p:sp>
      <p:sp>
        <p:nvSpPr>
          <p:cNvPr id="16" name="Espace réservé du contenu 15"/>
          <p:cNvSpPr>
            <a:spLocks noGrp="1"/>
          </p:cNvSpPr>
          <p:nvPr>
            <p:ph sz="half" idx="2"/>
          </p:nvPr>
        </p:nvSpPr>
        <p:spPr>
          <a:xfrm>
            <a:off x="457200" y="1600201"/>
            <a:ext cx="4038600" cy="1173658"/>
          </a:xfrm>
        </p:spPr>
        <p:txBody>
          <a:bodyPr>
            <a:normAutofit/>
          </a:bodyPr>
          <a:lstStyle/>
          <a:p>
            <a:r>
              <a:rPr lang="fr-FR" sz="2400" dirty="0" smtClean="0"/>
              <a:t>Prédiction 1925 par S. Bose et A. Einstein.</a:t>
            </a:r>
            <a:endParaRPr lang="fr-FR" sz="2400" dirty="0"/>
          </a:p>
        </p:txBody>
      </p:sp>
      <p:sp>
        <p:nvSpPr>
          <p:cNvPr id="18" name="Espace réservé du contenu 15"/>
          <p:cNvSpPr txBox="1">
            <a:spLocks/>
          </p:cNvSpPr>
          <p:nvPr/>
        </p:nvSpPr>
        <p:spPr>
          <a:xfrm>
            <a:off x="457200" y="2841137"/>
            <a:ext cx="4239951" cy="20432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 smtClean="0"/>
              <a:t>Découverte expérimentale 1995, Prix Nobel en 2001 pour C.E. </a:t>
            </a:r>
            <a:r>
              <a:rPr lang="fr-FR" sz="2400" dirty="0" err="1" smtClean="0"/>
              <a:t>Wieman</a:t>
            </a:r>
            <a:r>
              <a:rPr lang="fr-FR" sz="2400" dirty="0" smtClean="0"/>
              <a:t>, E.A. </a:t>
            </a:r>
            <a:r>
              <a:rPr lang="fr-FR" sz="2400" dirty="0" err="1" smtClean="0"/>
              <a:t>Cornell</a:t>
            </a:r>
            <a:r>
              <a:rPr lang="fr-FR" sz="2400" dirty="0" smtClean="0"/>
              <a:t>, W. </a:t>
            </a:r>
            <a:r>
              <a:rPr lang="fr-FR" sz="2400" dirty="0" err="1" smtClean="0"/>
              <a:t>Ketterle</a:t>
            </a:r>
            <a:r>
              <a:rPr lang="fr-FR" sz="2400" dirty="0" smtClean="0"/>
              <a:t>.  </a:t>
            </a:r>
            <a:endParaRPr lang="fr-FR" sz="2400" dirty="0"/>
          </a:p>
        </p:txBody>
      </p:sp>
      <p:sp>
        <p:nvSpPr>
          <p:cNvPr id="19" name="ZoneTexte 18"/>
          <p:cNvSpPr txBox="1"/>
          <p:nvPr/>
        </p:nvSpPr>
        <p:spPr>
          <a:xfrm>
            <a:off x="1445230" y="4549676"/>
            <a:ext cx="6613023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Conditions expérimentales pour obtenir des condensats :</a:t>
            </a:r>
          </a:p>
          <a:p>
            <a:pPr marL="285750" indent="-285750">
              <a:buFont typeface="Wingdings" charset="2"/>
              <a:buChar char="ü"/>
            </a:pPr>
            <a:r>
              <a:rPr lang="fr-FR" dirty="0" smtClean="0"/>
              <a:t>Gaz </a:t>
            </a:r>
            <a:r>
              <a:rPr lang="fr-FR" dirty="0" err="1" smtClean="0"/>
              <a:t>mono-atomique</a:t>
            </a:r>
            <a:r>
              <a:rPr lang="fr-FR" dirty="0" smtClean="0"/>
              <a:t> ,</a:t>
            </a:r>
          </a:p>
          <a:p>
            <a:pPr marL="285750" indent="-285750">
              <a:buFont typeface="Wingdings" charset="2"/>
              <a:buChar char="ü"/>
            </a:pPr>
            <a:r>
              <a:rPr lang="fr-FR" dirty="0" smtClean="0"/>
              <a:t>Température de l’ordre du nano degré Kelvin,</a:t>
            </a:r>
          </a:p>
          <a:p>
            <a:pPr marL="285750" indent="-285750">
              <a:buFont typeface="Wingdings" charset="2"/>
              <a:buChar char="ü"/>
            </a:pPr>
            <a:r>
              <a:rPr lang="fr-FR" dirty="0" smtClean="0"/>
              <a:t>Quelques milliers d’atomes.</a:t>
            </a:r>
          </a:p>
          <a:p>
            <a:pPr marL="285750" indent="-285750">
              <a:buFont typeface="Wingdings" charset="2"/>
              <a:buChar char="ü"/>
            </a:pPr>
            <a:endParaRPr lang="fr-FR" dirty="0"/>
          </a:p>
          <a:p>
            <a:pPr algn="ctr"/>
            <a:r>
              <a:rPr lang="fr-FR" dirty="0" smtClean="0">
                <a:solidFill>
                  <a:srgbClr val="FF0000"/>
                </a:solidFill>
              </a:rPr>
              <a:t>Remarque : expériences complexes &amp; coûteuses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20" name="Image 19" descr="11-condensado-bose-einstei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642" y="1445038"/>
            <a:ext cx="4651394" cy="3104638"/>
          </a:xfrm>
          <a:prstGeom prst="rect">
            <a:avLst/>
          </a:prstGeo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608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Equation de Gross-</a:t>
            </a:r>
            <a:r>
              <a:rPr lang="fr-FR" dirty="0" err="1" smtClean="0"/>
              <a:t>Pitaevskii</a:t>
            </a:r>
            <a:r>
              <a:rPr lang="fr-FR" dirty="0" smtClean="0"/>
              <a:t> adimensionnée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Hypothèses :</a:t>
            </a:r>
          </a:p>
          <a:p>
            <a:pPr lvl="5"/>
            <a:r>
              <a:rPr lang="fr-FR" dirty="0" smtClean="0"/>
              <a:t>Température très basse</a:t>
            </a:r>
          </a:p>
          <a:p>
            <a:pPr lvl="5"/>
            <a:r>
              <a:rPr lang="fr-FR" dirty="0" smtClean="0"/>
              <a:t>Collisions à très basse énergie </a:t>
            </a:r>
          </a:p>
          <a:p>
            <a:pPr lvl="5"/>
            <a:r>
              <a:rPr lang="fr-FR" dirty="0" smtClean="0"/>
              <a:t>Confinement dans un piège magnétique noté </a:t>
            </a:r>
          </a:p>
          <a:p>
            <a:pPr lvl="5"/>
            <a:r>
              <a:rPr lang="fr-FR" dirty="0" smtClean="0"/>
              <a:t>Moment angulaire </a:t>
            </a:r>
          </a:p>
          <a:p>
            <a:pPr marL="2286000" lvl="5" indent="0">
              <a:buNone/>
            </a:pPr>
            <a:endParaRPr lang="fr-FR" dirty="0" smtClean="0"/>
          </a:p>
          <a:p>
            <a:pPr marL="2286000" lvl="5" indent="0">
              <a:buNone/>
            </a:pPr>
            <a:endParaRPr lang="fr-FR" dirty="0" smtClean="0"/>
          </a:p>
          <a:p>
            <a:pPr lvl="5"/>
            <a:endParaRPr lang="fr-FR" dirty="0" smtClean="0"/>
          </a:p>
        </p:txBody>
      </p:sp>
      <p:graphicFrame>
        <p:nvGraphicFramePr>
          <p:cNvPr id="14" name="Obje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7207692"/>
              </p:ext>
            </p:extLst>
          </p:nvPr>
        </p:nvGraphicFramePr>
        <p:xfrm>
          <a:off x="5213435" y="3199859"/>
          <a:ext cx="583741" cy="486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21" name="…quation" r:id="rId3" imgW="304800" imgH="254000" progId="Equation.3">
                  <p:embed/>
                </p:oleObj>
              </mc:Choice>
              <mc:Fallback>
                <p:oleObj name="…quation" r:id="rId3" imgW="3048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13435" y="3199859"/>
                        <a:ext cx="583741" cy="486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2031613"/>
              </p:ext>
            </p:extLst>
          </p:nvPr>
        </p:nvGraphicFramePr>
        <p:xfrm>
          <a:off x="7825344" y="2802042"/>
          <a:ext cx="646452" cy="3978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22" name="…quation" r:id="rId5" imgW="330200" imgH="203200" progId="Equation.3">
                  <p:embed/>
                </p:oleObj>
              </mc:Choice>
              <mc:Fallback>
                <p:oleObj name="…quation" r:id="rId5" imgW="330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25344" y="2802042"/>
                        <a:ext cx="646452" cy="3978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2337874"/>
              </p:ext>
            </p:extLst>
          </p:nvPr>
        </p:nvGraphicFramePr>
        <p:xfrm>
          <a:off x="699478" y="5596548"/>
          <a:ext cx="3370274" cy="529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23" name="…quation" r:id="rId7" imgW="1778000" imgH="279400" progId="Equation.3">
                  <p:embed/>
                </p:oleObj>
              </mc:Choice>
              <mc:Fallback>
                <p:oleObj name="…quation" r:id="rId7" imgW="1778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9478" y="5596548"/>
                        <a:ext cx="3370274" cy="5296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4540725"/>
              </p:ext>
            </p:extLst>
          </p:nvPr>
        </p:nvGraphicFramePr>
        <p:xfrm>
          <a:off x="699478" y="4309580"/>
          <a:ext cx="7957202" cy="1054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24" name="…quation" r:id="rId9" imgW="3162300" imgH="419100" progId="Equation.3">
                  <p:embed/>
                </p:oleObj>
              </mc:Choice>
              <mc:Fallback>
                <p:oleObj name="…quation" r:id="rId9" imgW="31623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9478" y="4309580"/>
                        <a:ext cx="7957202" cy="1054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1387341"/>
              </p:ext>
            </p:extLst>
          </p:nvPr>
        </p:nvGraphicFramePr>
        <p:xfrm>
          <a:off x="5914078" y="3221661"/>
          <a:ext cx="2383268" cy="409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25" name="…quation" r:id="rId11" imgW="1028700" imgH="228600" progId="Equation.3">
                  <p:embed/>
                </p:oleObj>
              </mc:Choice>
              <mc:Fallback>
                <p:oleObj name="…quation" r:id="rId11" imgW="1028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14078" y="3221661"/>
                        <a:ext cx="2383268" cy="4090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523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Equation de Gross-</a:t>
            </a:r>
            <a:r>
              <a:rPr lang="fr-FR" dirty="0" err="1" smtClean="0"/>
              <a:t>Pitaevskii</a:t>
            </a:r>
            <a:r>
              <a:rPr lang="fr-FR" dirty="0" smtClean="0"/>
              <a:t> adimensionnée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Hypothèse : </a:t>
            </a:r>
            <a:r>
              <a:rPr lang="fr-FR" dirty="0"/>
              <a:t>é</a:t>
            </a:r>
            <a:r>
              <a:rPr lang="fr-FR" dirty="0" smtClean="0"/>
              <a:t>tat stationnaire </a:t>
            </a:r>
          </a:p>
          <a:p>
            <a:pPr marL="0" indent="0">
              <a:buNone/>
            </a:pPr>
            <a:r>
              <a:rPr lang="fr-FR" dirty="0" smtClean="0"/>
              <a:t> </a:t>
            </a:r>
          </a:p>
          <a:p>
            <a:pPr marL="2286000" lvl="5" indent="0">
              <a:buNone/>
            </a:pPr>
            <a:endParaRPr lang="fr-FR" dirty="0" smtClean="0"/>
          </a:p>
          <a:p>
            <a:pPr lvl="5"/>
            <a:endParaRPr lang="fr-FR" dirty="0" smtClean="0"/>
          </a:p>
        </p:txBody>
      </p:sp>
      <p:sp>
        <p:nvSpPr>
          <p:cNvPr id="12" name="ZoneTexte 11"/>
          <p:cNvSpPr txBox="1"/>
          <p:nvPr/>
        </p:nvSpPr>
        <p:spPr>
          <a:xfrm>
            <a:off x="1127755" y="3602600"/>
            <a:ext cx="7262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(      ,      )  sont obtenus par résolution d’un problème aux valeurs propres non linéaire tel que : </a:t>
            </a:r>
            <a:endParaRPr lang="fr-FR" dirty="0"/>
          </a:p>
        </p:txBody>
      </p:sp>
      <p:graphicFrame>
        <p:nvGraphicFramePr>
          <p:cNvPr id="13" name="Obje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0406805"/>
              </p:ext>
            </p:extLst>
          </p:nvPr>
        </p:nvGraphicFramePr>
        <p:xfrm>
          <a:off x="5625767" y="5756831"/>
          <a:ext cx="394033" cy="369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43" name="…quation" r:id="rId3" imgW="139700" imgH="165100" progId="Equation.3">
                  <p:embed/>
                </p:oleObj>
              </mc:Choice>
              <mc:Fallback>
                <p:oleObj name="…quation" r:id="rId3" imgW="139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5767" y="5756831"/>
                        <a:ext cx="394033" cy="369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5533041"/>
              </p:ext>
            </p:extLst>
          </p:nvPr>
        </p:nvGraphicFramePr>
        <p:xfrm>
          <a:off x="1640546" y="3602600"/>
          <a:ext cx="342178" cy="3872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44" name="…quation" r:id="rId5" imgW="127000" imgH="190500" progId="Equation.3">
                  <p:embed/>
                </p:oleObj>
              </mc:Choice>
              <mc:Fallback>
                <p:oleObj name="…quation" r:id="rId5" imgW="127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40546" y="3602600"/>
                        <a:ext cx="342178" cy="3872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ZoneTexte 14"/>
          <p:cNvSpPr txBox="1"/>
          <p:nvPr/>
        </p:nvSpPr>
        <p:spPr>
          <a:xfrm>
            <a:off x="1244792" y="5756831"/>
            <a:ext cx="1687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Avec :</a:t>
            </a:r>
            <a:endParaRPr lang="fr-FR" dirty="0"/>
          </a:p>
        </p:txBody>
      </p:sp>
      <p:graphicFrame>
        <p:nvGraphicFramePr>
          <p:cNvPr id="16" name="Obje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8410643"/>
              </p:ext>
            </p:extLst>
          </p:nvPr>
        </p:nvGraphicFramePr>
        <p:xfrm>
          <a:off x="2533270" y="2333227"/>
          <a:ext cx="3776664" cy="7813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45" name="…quation" r:id="rId7" imgW="1104900" imgH="228600" progId="Equation.3">
                  <p:embed/>
                </p:oleObj>
              </mc:Choice>
              <mc:Fallback>
                <p:oleObj name="…quation" r:id="rId7" imgW="1104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33270" y="2333227"/>
                        <a:ext cx="3776664" cy="7813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2537305"/>
              </p:ext>
            </p:extLst>
          </p:nvPr>
        </p:nvGraphicFramePr>
        <p:xfrm>
          <a:off x="2114836" y="5471820"/>
          <a:ext cx="2940039" cy="7179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46" name="…quation" r:id="rId9" imgW="1092200" imgH="266700" progId="Equation.3">
                  <p:embed/>
                </p:oleObj>
              </mc:Choice>
              <mc:Fallback>
                <p:oleObj name="…quation" r:id="rId9" imgW="10922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114836" y="5471820"/>
                        <a:ext cx="2940039" cy="7179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8393259"/>
              </p:ext>
            </p:extLst>
          </p:nvPr>
        </p:nvGraphicFramePr>
        <p:xfrm>
          <a:off x="1244791" y="4491405"/>
          <a:ext cx="6415423" cy="9801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47" name="…quation" r:id="rId11" imgW="2743200" imgH="419100" progId="Equation.3">
                  <p:embed/>
                </p:oleObj>
              </mc:Choice>
              <mc:Fallback>
                <p:oleObj name="…quation" r:id="rId11" imgW="27432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244791" y="4491405"/>
                        <a:ext cx="6415423" cy="9801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6</a:t>
            </a:fld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6019799" y="5716482"/>
            <a:ext cx="2929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Potentiel chimique</a:t>
            </a:r>
            <a:endParaRPr lang="fr-FR" dirty="0"/>
          </a:p>
        </p:txBody>
      </p:sp>
      <p:graphicFrame>
        <p:nvGraphicFramePr>
          <p:cNvPr id="17" name="Obje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8625885"/>
              </p:ext>
            </p:extLst>
          </p:nvPr>
        </p:nvGraphicFramePr>
        <p:xfrm>
          <a:off x="1298369" y="3625601"/>
          <a:ext cx="342177" cy="36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48" name="…quation" r:id="rId13" imgW="139700" imgH="165100" progId="Equation.3">
                  <p:embed/>
                </p:oleObj>
              </mc:Choice>
              <mc:Fallback>
                <p:oleObj name="…quation" r:id="rId13" imgW="1397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98369" y="3625601"/>
                        <a:ext cx="342177" cy="36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9954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Equation de Gross-</a:t>
            </a:r>
            <a:r>
              <a:rPr lang="fr-FR" dirty="0" err="1" smtClean="0"/>
              <a:t>Pitaevskii</a:t>
            </a:r>
            <a:r>
              <a:rPr lang="fr-FR" dirty="0" smtClean="0"/>
              <a:t> adimensionnée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Hypothèse : états stationnaires </a:t>
            </a:r>
          </a:p>
          <a:p>
            <a:pPr marL="0" indent="0">
              <a:buNone/>
            </a:pPr>
            <a:endParaRPr lang="fr-FR" dirty="0" smtClean="0"/>
          </a:p>
          <a:p>
            <a:pPr marL="2286000" lvl="5" indent="0">
              <a:buNone/>
            </a:pPr>
            <a:endParaRPr lang="fr-FR" dirty="0" smtClean="0"/>
          </a:p>
          <a:p>
            <a:pPr lvl="5"/>
            <a:endParaRPr lang="fr-FR" dirty="0" smtClean="0"/>
          </a:p>
        </p:txBody>
      </p:sp>
      <p:sp>
        <p:nvSpPr>
          <p:cNvPr id="9" name="ZoneTexte 8"/>
          <p:cNvSpPr txBox="1"/>
          <p:nvPr/>
        </p:nvSpPr>
        <p:spPr>
          <a:xfrm>
            <a:off x="1018581" y="3559810"/>
            <a:ext cx="7217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Qui peut s’écrire également </a:t>
            </a:r>
            <a:r>
              <a:rPr lang="fr-FR" sz="2400" dirty="0" err="1" smtClean="0"/>
              <a:t>intrégrale</a:t>
            </a:r>
            <a:r>
              <a:rPr lang="fr-FR" sz="2400" dirty="0" smtClean="0"/>
              <a:t> </a:t>
            </a:r>
            <a:r>
              <a:rPr lang="fr-FR" sz="2400" dirty="0" smtClean="0"/>
              <a:t>:</a:t>
            </a:r>
            <a:endParaRPr lang="fr-FR" sz="2400" dirty="0"/>
          </a:p>
        </p:txBody>
      </p:sp>
      <p:sp>
        <p:nvSpPr>
          <p:cNvPr id="19" name="ZoneTexte 18"/>
          <p:cNvSpPr txBox="1"/>
          <p:nvPr/>
        </p:nvSpPr>
        <p:spPr>
          <a:xfrm>
            <a:off x="457200" y="5581208"/>
            <a:ext cx="8164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rgbClr val="FF0000"/>
                </a:solidFill>
              </a:rPr>
              <a:t> </a:t>
            </a:r>
            <a:r>
              <a:rPr lang="fr-FR" sz="2400" dirty="0">
                <a:solidFill>
                  <a:srgbClr val="FF0000"/>
                </a:solidFill>
              </a:rPr>
              <a:t>L</a:t>
            </a:r>
            <a:r>
              <a:rPr lang="fr-FR" sz="2400" dirty="0" smtClean="0">
                <a:solidFill>
                  <a:srgbClr val="FF0000"/>
                </a:solidFill>
              </a:rPr>
              <a:t>es </a:t>
            </a:r>
            <a:r>
              <a:rPr lang="fr-FR" sz="2400" dirty="0" smtClean="0">
                <a:solidFill>
                  <a:srgbClr val="FF0000"/>
                </a:solidFill>
              </a:rPr>
              <a:t>états stationnaires nommés  : « </a:t>
            </a:r>
            <a:r>
              <a:rPr lang="fr-FR" sz="2400" dirty="0" err="1" smtClean="0">
                <a:solidFill>
                  <a:srgbClr val="FF0000"/>
                </a:solidFill>
              </a:rPr>
              <a:t>Ground</a:t>
            </a:r>
            <a:r>
              <a:rPr lang="fr-FR" sz="2400" dirty="0" smtClean="0">
                <a:solidFill>
                  <a:srgbClr val="FF0000"/>
                </a:solidFill>
              </a:rPr>
              <a:t> State </a:t>
            </a:r>
            <a:r>
              <a:rPr lang="fr-FR" sz="2400" dirty="0" smtClean="0">
                <a:solidFill>
                  <a:srgbClr val="FF0000"/>
                </a:solidFill>
              </a:rPr>
              <a:t>» sont obtenus en minimisant  E</a:t>
            </a:r>
            <a:endParaRPr lang="fr-FR" sz="2400" dirty="0" smtClean="0">
              <a:solidFill>
                <a:srgbClr val="FF0000"/>
              </a:solidFill>
            </a:endParaRPr>
          </a:p>
        </p:txBody>
      </p:sp>
      <p:graphicFrame>
        <p:nvGraphicFramePr>
          <p:cNvPr id="30" name="Obje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2953000"/>
              </p:ext>
            </p:extLst>
          </p:nvPr>
        </p:nvGraphicFramePr>
        <p:xfrm>
          <a:off x="1018581" y="4291598"/>
          <a:ext cx="7602892" cy="1021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0" name="…quation" r:id="rId3" imgW="3403600" imgH="457200" progId="Equation.3">
                  <p:embed/>
                </p:oleObj>
              </mc:Choice>
              <mc:Fallback>
                <p:oleObj name="…quation" r:id="rId3" imgW="3403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8581" y="4291598"/>
                        <a:ext cx="7602892" cy="1021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8779699"/>
              </p:ext>
            </p:extLst>
          </p:nvPr>
        </p:nvGraphicFramePr>
        <p:xfrm>
          <a:off x="1774086" y="2233221"/>
          <a:ext cx="5820961" cy="1171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1" name="…quation" r:id="rId5" imgW="2082800" imgH="419100" progId="Equation.3">
                  <p:embed/>
                </p:oleObj>
              </mc:Choice>
              <mc:Fallback>
                <p:oleObj name="…quation" r:id="rId5" imgW="20828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74086" y="2233221"/>
                        <a:ext cx="5820961" cy="11712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6190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 smtClean="0"/>
              <a:t>Ground</a:t>
            </a:r>
            <a:r>
              <a:rPr lang="fr-FR" dirty="0" smtClean="0"/>
              <a:t> State solution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 </a:t>
            </a:r>
            <a:r>
              <a:rPr lang="fr-FR" dirty="0"/>
              <a:t>Existence </a:t>
            </a:r>
            <a:r>
              <a:rPr lang="fr-FR" dirty="0" smtClean="0"/>
              <a:t>de la solution </a:t>
            </a:r>
            <a:r>
              <a:rPr lang="fr-FR" sz="2400" b="1" dirty="0" smtClean="0"/>
              <a:t>:</a:t>
            </a:r>
          </a:p>
          <a:p>
            <a:pPr marL="0" indent="0">
              <a:buNone/>
            </a:pPr>
            <a:r>
              <a:rPr lang="fr-FR" sz="2400" b="1" dirty="0" smtClean="0"/>
              <a:t> </a:t>
            </a:r>
          </a:p>
          <a:p>
            <a:pPr lvl="1"/>
            <a:r>
              <a:rPr lang="fr-FR" sz="2000" b="1" i="1" dirty="0" smtClean="0"/>
              <a:t>R</a:t>
            </a:r>
            <a:r>
              <a:rPr lang="fr-FR" sz="2000" b="1" i="1" dirty="0"/>
              <a:t>. </a:t>
            </a:r>
            <a:r>
              <a:rPr lang="fr-FR" sz="2000" b="1" i="1" dirty="0" err="1" smtClean="0"/>
              <a:t>Seiringer</a:t>
            </a:r>
            <a:r>
              <a:rPr lang="fr-FR" sz="2000" i="1" dirty="0" smtClean="0"/>
              <a:t> « Gross</a:t>
            </a:r>
            <a:r>
              <a:rPr lang="fr-FR" sz="2000" i="1" dirty="0"/>
              <a:t>-</a:t>
            </a:r>
            <a:r>
              <a:rPr lang="fr-FR" sz="2000" i="1" dirty="0" err="1"/>
              <a:t>Pitaevskii</a:t>
            </a:r>
            <a:r>
              <a:rPr lang="fr-FR" sz="2000" i="1" dirty="0"/>
              <a:t> </a:t>
            </a:r>
            <a:r>
              <a:rPr lang="fr-FR" sz="2000" i="1" dirty="0" err="1"/>
              <a:t>theory</a:t>
            </a:r>
            <a:r>
              <a:rPr lang="fr-FR" sz="2000" i="1" dirty="0"/>
              <a:t> of the </a:t>
            </a:r>
            <a:r>
              <a:rPr lang="fr-FR" sz="2000" i="1" dirty="0" err="1"/>
              <a:t>rotating</a:t>
            </a:r>
            <a:r>
              <a:rPr lang="fr-FR" sz="2000" i="1" dirty="0"/>
              <a:t> Bose </a:t>
            </a:r>
            <a:r>
              <a:rPr lang="fr-FR" sz="2000" i="1" dirty="0" err="1" smtClean="0"/>
              <a:t>gas</a:t>
            </a:r>
            <a:r>
              <a:rPr lang="fr-FR" sz="2000" i="1" dirty="0" smtClean="0"/>
              <a:t> », </a:t>
            </a:r>
            <a:r>
              <a:rPr lang="fr-FR" sz="2000" i="1" dirty="0" err="1"/>
              <a:t>Comm</a:t>
            </a:r>
            <a:r>
              <a:rPr lang="fr-FR" sz="2000" i="1" dirty="0"/>
              <a:t>. Math. Phys. </a:t>
            </a:r>
            <a:r>
              <a:rPr lang="fr-FR" sz="2000" i="1" dirty="0" smtClean="0"/>
              <a:t>2002.</a:t>
            </a:r>
          </a:p>
          <a:p>
            <a:pPr marL="457200" lvl="1" indent="0">
              <a:buNone/>
            </a:pPr>
            <a:endParaRPr lang="fr-FR" sz="2000" i="1" dirty="0" smtClean="0"/>
          </a:p>
          <a:p>
            <a:pPr lvl="1"/>
            <a:r>
              <a:rPr lang="fr-FR" sz="2000" b="1" dirty="0" smtClean="0"/>
              <a:t>Bao </a:t>
            </a:r>
            <a:r>
              <a:rPr lang="fr-FR" sz="2000" b="1" dirty="0" err="1" smtClean="0"/>
              <a:t>et.al</a:t>
            </a:r>
            <a:r>
              <a:rPr lang="fr-FR" sz="2000" b="1" dirty="0"/>
              <a:t> </a:t>
            </a:r>
            <a:r>
              <a:rPr lang="fr-FR" sz="2000" i="1" dirty="0"/>
              <a:t>« </a:t>
            </a:r>
            <a:r>
              <a:rPr lang="fr-FR" sz="2000" i="1" dirty="0" err="1" smtClean="0"/>
              <a:t>Ground</a:t>
            </a:r>
            <a:r>
              <a:rPr lang="fr-FR" sz="2000" i="1" dirty="0" smtClean="0"/>
              <a:t>, </a:t>
            </a:r>
            <a:r>
              <a:rPr lang="fr-FR" sz="2000" i="1" dirty="0" err="1" smtClean="0"/>
              <a:t>symetric</a:t>
            </a:r>
            <a:r>
              <a:rPr lang="fr-FR" sz="2000" i="1" dirty="0"/>
              <a:t> </a:t>
            </a:r>
            <a:r>
              <a:rPr lang="fr-FR" sz="2000" i="1" dirty="0" smtClean="0"/>
              <a:t>and central vortex states in </a:t>
            </a:r>
            <a:r>
              <a:rPr lang="fr-FR" sz="2000" i="1" dirty="0" err="1" smtClean="0"/>
              <a:t>rotating</a:t>
            </a:r>
            <a:r>
              <a:rPr lang="fr-FR" sz="2000" i="1" dirty="0" smtClean="0"/>
              <a:t> Bose-Einstein </a:t>
            </a:r>
            <a:r>
              <a:rPr lang="fr-FR" sz="2000" i="1" dirty="0" err="1" smtClean="0"/>
              <a:t>condensates</a:t>
            </a:r>
            <a:r>
              <a:rPr lang="fr-FR" sz="2000" i="1" dirty="0" smtClean="0"/>
              <a:t> », </a:t>
            </a:r>
            <a:r>
              <a:rPr lang="fr-FR" sz="2000" i="1" dirty="0" err="1" smtClean="0"/>
              <a:t>Comm</a:t>
            </a:r>
            <a:r>
              <a:rPr lang="fr-FR" sz="2000" i="1" dirty="0" smtClean="0"/>
              <a:t>. Math. </a:t>
            </a:r>
            <a:r>
              <a:rPr lang="fr-FR" sz="2000" i="1" dirty="0" err="1" smtClean="0"/>
              <a:t>Sci</a:t>
            </a:r>
            <a:r>
              <a:rPr lang="fr-FR" sz="2000" i="1" dirty="0" smtClean="0"/>
              <a:t>  2005</a:t>
            </a:r>
            <a:endParaRPr lang="fr-FR" sz="2400" dirty="0" smtClean="0"/>
          </a:p>
          <a:p>
            <a:pPr marL="0" indent="0">
              <a:buNone/>
            </a:pPr>
            <a:endParaRPr lang="fr-FR" sz="2400" dirty="0" smtClean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r>
              <a:rPr lang="fr-FR" sz="2400" dirty="0" smtClean="0">
                <a:solidFill>
                  <a:srgbClr val="FF0000"/>
                </a:solidFill>
              </a:rPr>
              <a:t>L’ existence du « </a:t>
            </a:r>
            <a:r>
              <a:rPr lang="fr-FR" sz="2400" dirty="0" err="1" smtClean="0">
                <a:solidFill>
                  <a:srgbClr val="FF0000"/>
                </a:solidFill>
              </a:rPr>
              <a:t>ground</a:t>
            </a:r>
            <a:r>
              <a:rPr lang="fr-FR" sz="2400" dirty="0" smtClean="0">
                <a:solidFill>
                  <a:srgbClr val="FF0000"/>
                </a:solidFill>
              </a:rPr>
              <a:t> state » dépend d’un rapport entre         et la forme de  </a:t>
            </a:r>
            <a:endParaRPr lang="fr-FR" sz="2400" dirty="0">
              <a:solidFill>
                <a:srgbClr val="FF0000"/>
              </a:solidFill>
            </a:endParaRPr>
          </a:p>
        </p:txBody>
      </p:sp>
      <p:graphicFrame>
        <p:nvGraphicFramePr>
          <p:cNvPr id="3" name="Obje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4853135"/>
              </p:ext>
            </p:extLst>
          </p:nvPr>
        </p:nvGraphicFramePr>
        <p:xfrm>
          <a:off x="7968700" y="5207594"/>
          <a:ext cx="515621" cy="6122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14" name="…quation" r:id="rId3" imgW="203200" imgH="241300" progId="Equation.3">
                  <p:embed/>
                </p:oleObj>
              </mc:Choice>
              <mc:Fallback>
                <p:oleObj name="…quation" r:id="rId3" imgW="203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68700" y="5207594"/>
                        <a:ext cx="515621" cy="6122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0463172"/>
              </p:ext>
            </p:extLst>
          </p:nvPr>
        </p:nvGraphicFramePr>
        <p:xfrm>
          <a:off x="2343709" y="5694813"/>
          <a:ext cx="553754" cy="431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15" name="…quation" r:id="rId5" imgW="342900" imgH="203200" progId="Equation.3">
                  <p:embed/>
                </p:oleObj>
              </mc:Choice>
              <mc:Fallback>
                <p:oleObj name="…quation" r:id="rId5" imgW="342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43709" y="5694813"/>
                        <a:ext cx="553754" cy="431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312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Méthode numérique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xfrm>
            <a:off x="343647" y="1417638"/>
            <a:ext cx="8546353" cy="50321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dirty="0" smtClean="0"/>
              <a:t> </a:t>
            </a:r>
            <a:r>
              <a:rPr lang="fr-FR" dirty="0" smtClean="0"/>
              <a:t>Méthode implémentée dans GPS :</a:t>
            </a:r>
            <a:r>
              <a:rPr lang="fr-FR" dirty="0" smtClean="0"/>
              <a:t> </a:t>
            </a:r>
          </a:p>
          <a:p>
            <a:pPr marL="0" indent="0" algn="ctr">
              <a:buNone/>
            </a:pPr>
            <a:r>
              <a:rPr lang="fr-FR" dirty="0" smtClean="0"/>
              <a:t>Descente </a:t>
            </a:r>
            <a:r>
              <a:rPr lang="fr-FR" dirty="0" smtClean="0"/>
              <a:t>de gradient  </a:t>
            </a:r>
            <a:endParaRPr lang="fr-FR" sz="1600" b="1" dirty="0" smtClean="0"/>
          </a:p>
          <a:p>
            <a:pPr marL="457200" lvl="1" indent="0">
              <a:buNone/>
            </a:pPr>
            <a:endParaRPr lang="fr-FR" sz="2400" dirty="0"/>
          </a:p>
        </p:txBody>
      </p:sp>
      <p:sp>
        <p:nvSpPr>
          <p:cNvPr id="8" name="ZoneTexte 7"/>
          <p:cNvSpPr txBox="1"/>
          <p:nvPr/>
        </p:nvSpPr>
        <p:spPr>
          <a:xfrm>
            <a:off x="1289297" y="4616808"/>
            <a:ext cx="719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Soit :</a:t>
            </a:r>
            <a:endParaRPr lang="fr-FR" dirty="0"/>
          </a:p>
        </p:txBody>
      </p:sp>
      <p:sp>
        <p:nvSpPr>
          <p:cNvPr id="31" name="Accolade ouvrante 30"/>
          <p:cNvSpPr/>
          <p:nvPr/>
        </p:nvSpPr>
        <p:spPr>
          <a:xfrm>
            <a:off x="2295822" y="4042747"/>
            <a:ext cx="486418" cy="1550382"/>
          </a:xfrm>
          <a:prstGeom prst="leftBrace">
            <a:avLst>
              <a:gd name="adj1" fmla="val 36108"/>
              <a:gd name="adj2" fmla="val 50000"/>
            </a:avLst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35" name="Obje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4312885"/>
              </p:ext>
            </p:extLst>
          </p:nvPr>
        </p:nvGraphicFramePr>
        <p:xfrm>
          <a:off x="1073133" y="5887535"/>
          <a:ext cx="1709105" cy="697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3" name="…quation" r:id="rId3" imgW="1244600" imgH="508000" progId="Equation.3">
                  <p:embed/>
                </p:oleObj>
              </mc:Choice>
              <mc:Fallback>
                <p:oleObj name="…quation" r:id="rId3" imgW="12446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73133" y="5887535"/>
                        <a:ext cx="1709105" cy="697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895878"/>
              </p:ext>
            </p:extLst>
          </p:nvPr>
        </p:nvGraphicFramePr>
        <p:xfrm>
          <a:off x="3252272" y="5962649"/>
          <a:ext cx="1632026" cy="487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4" name="…quation" r:id="rId5" imgW="850900" imgH="254000" progId="Equation.3">
                  <p:embed/>
                </p:oleObj>
              </mc:Choice>
              <mc:Fallback>
                <p:oleObj name="…quation" r:id="rId5" imgW="8509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52272" y="5962649"/>
                        <a:ext cx="1632026" cy="487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t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811016"/>
              </p:ext>
            </p:extLst>
          </p:nvPr>
        </p:nvGraphicFramePr>
        <p:xfrm>
          <a:off x="5240037" y="5992812"/>
          <a:ext cx="2289789" cy="387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5" name="…quation" r:id="rId7" imgW="1574800" imgH="266700" progId="Equation.3">
                  <p:embed/>
                </p:oleObj>
              </mc:Choice>
              <mc:Fallback>
                <p:oleObj name="…quation" r:id="rId7" imgW="15748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40037" y="5992812"/>
                        <a:ext cx="2289789" cy="387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3799119"/>
              </p:ext>
            </p:extLst>
          </p:nvPr>
        </p:nvGraphicFramePr>
        <p:xfrm>
          <a:off x="2782239" y="4180240"/>
          <a:ext cx="1903781" cy="6212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6" name="…quation" r:id="rId9" imgW="1206500" imgH="393700" progId="Equation.3">
                  <p:embed/>
                </p:oleObj>
              </mc:Choice>
              <mc:Fallback>
                <p:oleObj name="…quation" r:id="rId9" imgW="12065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782239" y="4180240"/>
                        <a:ext cx="1903781" cy="6212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140961"/>
              </p:ext>
            </p:extLst>
          </p:nvPr>
        </p:nvGraphicFramePr>
        <p:xfrm>
          <a:off x="2782238" y="4872549"/>
          <a:ext cx="3016272" cy="5655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7" name="…quation" r:id="rId11" imgW="2235200" imgH="419100" progId="Equation.3">
                  <p:embed/>
                </p:oleObj>
              </mc:Choice>
              <mc:Fallback>
                <p:oleObj name="…quation" r:id="rId11" imgW="22352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782238" y="4872549"/>
                        <a:ext cx="3016272" cy="5655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4489359"/>
              </p:ext>
            </p:extLst>
          </p:nvPr>
        </p:nvGraphicFramePr>
        <p:xfrm>
          <a:off x="1801109" y="2810832"/>
          <a:ext cx="5437494" cy="1094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8" name="…quation" r:id="rId13" imgW="2082800" imgH="419100" progId="Equation.3">
                  <p:embed/>
                </p:oleObj>
              </mc:Choice>
              <mc:Fallback>
                <p:oleObj name="…quation" r:id="rId13" imgW="20828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801109" y="2810832"/>
                        <a:ext cx="5437494" cy="1094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19/12/2013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journée LJLL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F67A4-7AE8-6D42-ADEC-F9F2DA34A0B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9129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10985</TotalTime>
  <Words>1311</Words>
  <Application>Microsoft Macintosh PowerPoint</Application>
  <PresentationFormat>Présentation à l'écran (4:3)</PresentationFormat>
  <Paragraphs>244</Paragraphs>
  <Slides>22</Slides>
  <Notes>7</Notes>
  <HiddenSlides>0</HiddenSlides>
  <MMClips>0</MMClips>
  <ScaleCrop>false</ScaleCrop>
  <HeadingPairs>
    <vt:vector size="6" baseType="variant">
      <vt:variant>
        <vt:lpstr>Thème</vt:lpstr>
      </vt:variant>
      <vt:variant>
        <vt:i4>1</vt:i4>
      </vt:variant>
      <vt:variant>
        <vt:lpstr>Serveurs OLE incorporés</vt:lpstr>
      </vt:variant>
      <vt:variant>
        <vt:i4>2</vt:i4>
      </vt:variant>
      <vt:variant>
        <vt:lpstr>Titres des diapositives</vt:lpstr>
      </vt:variant>
      <vt:variant>
        <vt:i4>22</vt:i4>
      </vt:variant>
    </vt:vector>
  </HeadingPairs>
  <TitlesOfParts>
    <vt:vector size="25" baseType="lpstr">
      <vt:lpstr>Thème Office</vt:lpstr>
      <vt:lpstr>…quation</vt:lpstr>
      <vt:lpstr>Feuille de calcul</vt:lpstr>
      <vt:lpstr>Expérience numérique : Simulation d’un condensat de  Bose-Einstein</vt:lpstr>
      <vt:lpstr>Qu’est-ce qu’un condensat ?</vt:lpstr>
      <vt:lpstr>Qu’est-ce qu’un condensat ?</vt:lpstr>
      <vt:lpstr>Qu’est-ce qu’un condensat ?</vt:lpstr>
      <vt:lpstr>Equation de Gross-Pitaevskii adimensionnée</vt:lpstr>
      <vt:lpstr>Equation de Gross-Pitaevskii adimensionnée</vt:lpstr>
      <vt:lpstr>Equation de Gross-Pitaevskii adimensionnée</vt:lpstr>
      <vt:lpstr>Ground State solution</vt:lpstr>
      <vt:lpstr>Méthode numérique</vt:lpstr>
      <vt:lpstr>Méthode numérique</vt:lpstr>
      <vt:lpstr>Méthode numérique</vt:lpstr>
      <vt:lpstr>Mise en œuvre :</vt:lpstr>
      <vt:lpstr>Condition initiale</vt:lpstr>
      <vt:lpstr>Condition initiale</vt:lpstr>
      <vt:lpstr>Quelques résultats 2D</vt:lpstr>
      <vt:lpstr>Efficacité du code en 2D OpenMP</vt:lpstr>
      <vt:lpstr>Ne pas mettre OpenMP à la poubelle</vt:lpstr>
      <vt:lpstr>Version 3D : MPI/OpenMP</vt:lpstr>
      <vt:lpstr>Quelques résultats 3D</vt:lpstr>
      <vt:lpstr>Quelques résultats 3D</vt:lpstr>
      <vt:lpstr>Quelques résultats 3D</vt:lpstr>
      <vt:lpstr>Quelques résultats 3D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Expérience numérique : Simulation d’un condensat de  Bose-Einstein</dc:title>
  <dc:creator>P</dc:creator>
  <cp:lastModifiedBy>P</cp:lastModifiedBy>
  <cp:revision>350</cp:revision>
  <dcterms:created xsi:type="dcterms:W3CDTF">2013-11-27T18:34:05Z</dcterms:created>
  <dcterms:modified xsi:type="dcterms:W3CDTF">2013-12-19T06:58:09Z</dcterms:modified>
</cp:coreProperties>
</file>

<file path=docProps/thumbnail.jpeg>
</file>